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embeddedFontLst>
    <p:embeddedFont>
      <p:font typeface="Nunito"/>
      <p:regular r:id="rId66"/>
      <p:bold r:id="rId67"/>
      <p:italic r:id="rId68"/>
      <p:boldItalic r:id="rId69"/>
    </p:embeddedFont>
    <p:embeddedFont>
      <p:font typeface="Montserrat"/>
      <p:regular r:id="rId70"/>
      <p:bold r:id="rId71"/>
      <p:italic r:id="rId72"/>
      <p:boldItalic r:id="rId73"/>
    </p:embeddedFont>
    <p:embeddedFont>
      <p:font typeface="Google Sans Medium"/>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7.xml"/><Relationship Id="rId75" Type="http://schemas.openxmlformats.org/officeDocument/2006/relationships/font" Target="fonts/GoogleSansMedium-bold.fntdata"/><Relationship Id="rId30" Type="http://schemas.openxmlformats.org/officeDocument/2006/relationships/slide" Target="slides/slide26.xml"/><Relationship Id="rId74" Type="http://schemas.openxmlformats.org/officeDocument/2006/relationships/font" Target="fonts/GoogleSansMedium-regular.fntdata"/><Relationship Id="rId33" Type="http://schemas.openxmlformats.org/officeDocument/2006/relationships/slide" Target="slides/slide29.xml"/><Relationship Id="rId77" Type="http://schemas.openxmlformats.org/officeDocument/2006/relationships/font" Target="fonts/GoogleSansMedium-boldItalic.fntdata"/><Relationship Id="rId32" Type="http://schemas.openxmlformats.org/officeDocument/2006/relationships/slide" Target="slides/slide28.xml"/><Relationship Id="rId76" Type="http://schemas.openxmlformats.org/officeDocument/2006/relationships/font" Target="fonts/GoogleSansMedium-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Nunito-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Nunito-italic.fntdata"/><Relationship Id="rId23" Type="http://schemas.openxmlformats.org/officeDocument/2006/relationships/slide" Target="slides/slide19.xml"/><Relationship Id="rId67" Type="http://schemas.openxmlformats.org/officeDocument/2006/relationships/font" Target="fonts/Nunito-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Nunito-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bd11316f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bd11316f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f62de967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f62de967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f62de967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f62de967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f62de967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f62de967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f62de967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f62de967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f62de967e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f62de967e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f62de967e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f62de967e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f62de967e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f62de967e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f62de967e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f62de967e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f62de967e_0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f62de967e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f62de967e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f62de967e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Bring Outlet analogy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c0815af5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c0815af5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f62de967e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f62de967e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f62de967e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f62de967e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f62de967e_0_1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f62de967e_0_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f62de967e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f62de967e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error al cambiar si es igual 1 a 2</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f62de967e_0_2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f62de967e_0_2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f62de967e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f62de967e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f62de967e_0_2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f62de967e_0_2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f62de967e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f62de967e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f62de967e_0_2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f62de967e_0_2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este ejemplo, observamos que es posible definir ramas o branches en un grafo. En cada división del flujo solo ejecutan las tareas definidas en una de las ramas, dependiendo de una condición evaluada anteriormente. Al no ser posible definir una rama sin ninguna tarea, para representar ramas sin acciones se usan tareas vacías llamadas dummy tasks.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f62de967e_0_2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f62de967e_0_2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Activemos el dag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c0815af5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c0815af5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https://towardsdatascience.com/data-wrangling-raw-to-clean-transformation-b30a27bf4b3b</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f62de967e_0_2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f62de967e_0_2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f62de967e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f62de967e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f62de967e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f62de967e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f62de967e_0_2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f62de967e_0_2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f62de967e_0_3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f62de967e_0_3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f5c9e21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f5c9e21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f5c9e21d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f5c9e21d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f5c9e21d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1f5c9e21d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f5c9e21d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1f5c9e21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f5c9e21d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f5c9e21d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8c5742186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8c5742186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f5c9e21d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f5c9e21d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f5c9e21d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f5c9e21d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f5c9e21d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1f5c9e21d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f5c9e21d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f5c9e21d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f5c9e21d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1f5c9e21d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f5c9e21d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f5c9e21d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f5c9e21d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f5c9e21d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f5c9e21d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1f5c9e21d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f5c9e21d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1f5c9e21d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f5c9e21d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1f5c9e21d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8c574218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8c574218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f5c9e21d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1f5c9e21d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f5c9e21d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f5c9e21d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f5c9e21d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f5c9e21d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f5c9e21d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f5c9e21d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5c9e21d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f5c9e21d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1f5c9e21d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1f5c9e21d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f5c9e21d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f5c9e21d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f5c9e21d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f5c9e21d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f5c9e21d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f5c9e21d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f98e517f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f98e517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c0815af54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c0815af54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f98e517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f98e517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bd11316f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cbd11316f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f62de967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f62de967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f62de96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f62de96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f62de967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f62de967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1.png"/><Relationship Id="rId4" Type="http://schemas.openxmlformats.org/officeDocument/2006/relationships/hyperlink" Target="https://colab.research.google.com/drive/1BlXxkD4qbqb-EuQwyzvWlyhEGYjWvg22?usp=sharing" TargetMode="External"/><Relationship Id="rId5" Type="http://schemas.openxmlformats.org/officeDocument/2006/relationships/image" Target="../media/image28.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40.png"/><Relationship Id="rId9"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33.png"/><Relationship Id="rId8"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hyperlink" Target="https://blog.desdelinux.net/ciencia-de-datos-con-pyth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hyperlink" Target="https://aprenderbigdata.com/apache-airflow/" TargetMode="External"/><Relationship Id="rId5"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hyperlink" Target="https://www.mongodb.com/what-is-mongodb" TargetMode="External"/><Relationship Id="rId5"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hyperlink" Target="https://www.youtube.com/watch?v=e0jRkGH54Cg" TargetMode="External"/><Relationship Id="rId5" Type="http://schemas.openxmlformats.org/officeDocument/2006/relationships/hyperlink" Target="https://flask-sqlalchemy.palletsprojects.com/en/2.x/"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hyperlink" Target="https://github.com/EiderDiaz/data_wranling_final_project/commit/f78d07a291768d083de6d7e50decef3c73af22f7" TargetMode="External"/><Relationship Id="rId5"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hyperlink" Target="https://github.com/EiderDiaz/data_wranling_final_project/commit/67102f9c5baa3cbc8928473e828f1c8e4616dbc1" TargetMode="External"/><Relationship Id="rId5"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9.png"/><Relationship Id="rId4" Type="http://schemas.openxmlformats.org/officeDocument/2006/relationships/image" Target="../media/image69.png"/><Relationship Id="rId5"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7.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9.png"/><Relationship Id="rId4" Type="http://schemas.openxmlformats.org/officeDocument/2006/relationships/hyperlink" Target="https://github.com/EiderDiaz/data_wranling_final_project/commit/e43c6e8709951da01fd4f43eebc9940452528a35" TargetMode="External"/><Relationship Id="rId5"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9.png"/><Relationship Id="rId4" Type="http://schemas.openxmlformats.org/officeDocument/2006/relationships/hyperlink" Target="https://github.com/EiderDiaz/data_wranling_final_project/commit/4e23615b08577b8e947ad4983308b78e16311163" TargetMode="External"/><Relationship Id="rId5"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hyperlink" Target="https://github.com/EiderDiaz/data_wranling_final_project/commit/4e23615b08577b8e947ad4983308b78e16311163" TargetMode="External"/><Relationship Id="rId5"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hyperlink" Target="https://github.com/EiderDiaz/data_wranling_final_project/commit/205efc7b97fb5e7de51aa193267980cff6925c71" TargetMode="External"/><Relationship Id="rId5"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49.png"/><Relationship Id="rId4" Type="http://schemas.openxmlformats.org/officeDocument/2006/relationships/hyperlink" Target="https://github.com/EiderDiaz/data_wranling_final_project/commit/adf0335bfdcd5396d33cb395da3798af64460c16" TargetMode="External"/><Relationship Id="rId5"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42"/>
          <p:cNvPicPr preferRelativeResize="0"/>
          <p:nvPr/>
        </p:nvPicPr>
        <p:blipFill>
          <a:blip r:embed="rId3">
            <a:alphaModFix/>
          </a:blip>
          <a:stretch>
            <a:fillRect/>
          </a:stretch>
        </p:blipFill>
        <p:spPr>
          <a:xfrm>
            <a:off x="209825" y="250850"/>
            <a:ext cx="8839204" cy="4203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43"/>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197" name="Google Shape;197;p43"/>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3"/>
          <p:cNvSpPr txBox="1"/>
          <p:nvPr/>
        </p:nvSpPr>
        <p:spPr>
          <a:xfrm>
            <a:off x="1500000" y="1601400"/>
            <a:ext cx="6144000" cy="19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Hands-On: </a:t>
            </a:r>
            <a:endParaRPr b="1" sz="36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4"/>
              </a:rPr>
              <a:t>Intro python + SQL</a:t>
            </a:r>
            <a:endParaRPr b="1">
              <a:solidFill>
                <a:srgbClr val="FFFFFF"/>
              </a:solidFill>
            </a:endParaRPr>
          </a:p>
        </p:txBody>
      </p:sp>
      <p:pic>
        <p:nvPicPr>
          <p:cNvPr id="199" name="Google Shape;199;p43"/>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200" name="Google Shape;200;p43"/>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4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6" name="Google Shape;206;p44"/>
          <p:cNvSpPr txBox="1"/>
          <p:nvPr/>
        </p:nvSpPr>
        <p:spPr>
          <a:xfrm>
            <a:off x="4774350" y="1309850"/>
            <a:ext cx="3995100" cy="260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SQLiteStudio es una </a:t>
            </a:r>
            <a:r>
              <a:rPr lang="en" sz="1200">
                <a:solidFill>
                  <a:schemeClr val="lt1"/>
                </a:solidFill>
                <a:latin typeface="Montserrat"/>
                <a:ea typeface="Montserrat"/>
                <a:cs typeface="Montserrat"/>
                <a:sym typeface="Montserrat"/>
              </a:rPr>
              <a:t>interfaz gráfica </a:t>
            </a:r>
            <a:r>
              <a:rPr lang="en" sz="1200">
                <a:solidFill>
                  <a:schemeClr val="lt1"/>
                </a:solidFill>
                <a:latin typeface="Montserrat"/>
                <a:ea typeface="Montserrat"/>
                <a:cs typeface="Montserrat"/>
                <a:sym typeface="Montserrat"/>
              </a:rPr>
              <a:t>para bases de datos SQLite, potente, ligero, rápido e intuitivo. </a:t>
            </a:r>
            <a:endParaRPr sz="12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200">
                <a:solidFill>
                  <a:schemeClr val="lt1"/>
                </a:solidFill>
                <a:latin typeface="Montserrat"/>
                <a:ea typeface="Montserrat"/>
                <a:cs typeface="Montserrat"/>
                <a:sym typeface="Montserrat"/>
              </a:rPr>
              <a:t>Entre las diferentes características que podemos destacar:</a:t>
            </a:r>
            <a:endParaRPr sz="12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No hay que instalarlo</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Podemos exportar a diferentes formatos.</a:t>
            </a:r>
            <a:r>
              <a:rPr lang="en" sz="1200">
                <a:solidFill>
                  <a:schemeClr val="lt1"/>
                </a:solidFill>
                <a:latin typeface="Montserrat"/>
                <a:ea typeface="Montserrat"/>
                <a:cs typeface="Montserrat"/>
                <a:sym typeface="Montserrat"/>
              </a:rPr>
              <a:t> Desde instrucciones SQL a CSV, HTML, XML, PDF ó JSON.</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Es de código abierto y gratuito.</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Permite el uso de complementos.</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p:txBody>
      </p:sp>
      <p:sp>
        <p:nvSpPr>
          <p:cNvPr id="207" name="Google Shape;207;p44"/>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SQLite studio</a:t>
            </a:r>
            <a:endParaRPr/>
          </a:p>
        </p:txBody>
      </p:sp>
      <p:pic>
        <p:nvPicPr>
          <p:cNvPr id="208" name="Google Shape;208;p44"/>
          <p:cNvPicPr preferRelativeResize="0"/>
          <p:nvPr/>
        </p:nvPicPr>
        <p:blipFill>
          <a:blip r:embed="rId4">
            <a:alphaModFix/>
          </a:blip>
          <a:stretch>
            <a:fillRect/>
          </a:stretch>
        </p:blipFill>
        <p:spPr>
          <a:xfrm>
            <a:off x="308275" y="1765225"/>
            <a:ext cx="3473475" cy="1736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5"/>
          <p:cNvSpPr txBox="1"/>
          <p:nvPr>
            <p:ph type="title"/>
          </p:nvPr>
        </p:nvSpPr>
        <p:spPr>
          <a:xfrm>
            <a:off x="4355750" y="1281200"/>
            <a:ext cx="3468900" cy="1730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SELECT</a:t>
            </a:r>
            <a:endParaRPr/>
          </a:p>
          <a:p>
            <a:pPr indent="-381000" lvl="0" marL="457200" rtl="0" algn="l">
              <a:spcBef>
                <a:spcPts val="0"/>
              </a:spcBef>
              <a:spcAft>
                <a:spcPts val="0"/>
              </a:spcAft>
              <a:buClr>
                <a:schemeClr val="lt1"/>
              </a:buClr>
              <a:buSzPts val="2400"/>
              <a:buChar char="❏"/>
            </a:pPr>
            <a:r>
              <a:rPr lang="en">
                <a:solidFill>
                  <a:schemeClr val="lt1"/>
                </a:solidFill>
              </a:rPr>
              <a:t>COUNT</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INSERT</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DELETE</a:t>
            </a:r>
            <a:endParaRPr>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statement en SQLITE</a:t>
            </a:r>
            <a:endParaRPr/>
          </a:p>
        </p:txBody>
      </p:sp>
      <p:sp>
        <p:nvSpPr>
          <p:cNvPr id="219" name="Google Shape;219;p46"/>
          <p:cNvSpPr txBox="1"/>
          <p:nvPr>
            <p:ph idx="4294967295" type="body"/>
          </p:nvPr>
        </p:nvSpPr>
        <p:spPr>
          <a:xfrm>
            <a:off x="643150" y="1113525"/>
            <a:ext cx="7668300" cy="3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323850" lvl="0" marL="457200" rtl="0" algn="l">
              <a:spcBef>
                <a:spcPts val="1600"/>
              </a:spcBef>
              <a:spcAft>
                <a:spcPts val="0"/>
              </a:spcAft>
              <a:buSzPts val="1500"/>
              <a:buChar char="●"/>
            </a:pPr>
            <a:r>
              <a:rPr lang="en" sz="1500"/>
              <a:t>INSERT INTO customer (name, address, city, state, zip)  VALUES ('Fred Flintstone', '123 Cobblestone Way', 'Bedrock', 'CA', '91234');</a:t>
            </a:r>
            <a:endParaRPr sz="1500"/>
          </a:p>
          <a:p>
            <a:pPr indent="0" lvl="0" marL="457200" rtl="0" algn="l">
              <a:spcBef>
                <a:spcPts val="1600"/>
              </a:spcBef>
              <a:spcAft>
                <a:spcPts val="0"/>
              </a:spcAft>
              <a:buNone/>
            </a:pPr>
            <a:r>
              <a:t/>
            </a:r>
            <a:endParaRPr sz="1500"/>
          </a:p>
          <a:p>
            <a:pPr indent="-323850" lvl="0" marL="457200" rtl="0" algn="l">
              <a:spcBef>
                <a:spcPts val="1600"/>
              </a:spcBef>
              <a:spcAft>
                <a:spcPts val="0"/>
              </a:spcAft>
              <a:buSzPts val="1500"/>
              <a:buChar char="●"/>
            </a:pPr>
            <a:r>
              <a:rPr lang="en" sz="1500"/>
              <a:t>INSERT INTO customer (name, city, state)  VALUES ('Jimi Hendrix', 'Renton', 'WA');</a:t>
            </a:r>
            <a:endParaRPr sz="1500"/>
          </a:p>
          <a:p>
            <a:pPr indent="0" lvl="0" marL="45720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Clr>
                <a:schemeClr val="dk1"/>
              </a:buClr>
              <a:buSzPts val="1100"/>
              <a:buFont typeface="Arial"/>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10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1000"/>
                                        <p:tgtEl>
                                          <p:spTgt spid="2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1000"/>
                                        <p:tgtEl>
                                          <p:spTgt spid="2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1000"/>
                                        <p:tgtEl>
                                          <p:spTgt spid="2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animEffect filter="fade" transition="in">
                                      <p:cBhvr>
                                        <p:cTn dur="1000"/>
                                        <p:tgtEl>
                                          <p:spTgt spid="2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8" st="8"/>
                                            </p:txEl>
                                          </p:spTgt>
                                        </p:tgtEl>
                                        <p:attrNameLst>
                                          <p:attrName>style.visibility</p:attrName>
                                        </p:attrNameLst>
                                      </p:cBhvr>
                                      <p:to>
                                        <p:strVal val="visible"/>
                                      </p:to>
                                    </p:set>
                                    <p:animEffect filter="fade" transition="in">
                                      <p:cBhvr>
                                        <p:cTn dur="1000"/>
                                        <p:tgtEl>
                                          <p:spTgt spid="2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9" st="9"/>
                                            </p:txEl>
                                          </p:spTgt>
                                        </p:tgtEl>
                                        <p:attrNameLst>
                                          <p:attrName>style.visibility</p:attrName>
                                        </p:attrNameLst>
                                      </p:cBhvr>
                                      <p:to>
                                        <p:strVal val="visible"/>
                                      </p:to>
                                    </p:set>
                                    <p:animEffect filter="fade" transition="in">
                                      <p:cBhvr>
                                        <p:cTn dur="1000"/>
                                        <p:tgtEl>
                                          <p:spTgt spid="2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0" st="10"/>
                                            </p:txEl>
                                          </p:spTgt>
                                        </p:tgtEl>
                                        <p:attrNameLst>
                                          <p:attrName>style.visibility</p:attrName>
                                        </p:attrNameLst>
                                      </p:cBhvr>
                                      <p:to>
                                        <p:strVal val="visible"/>
                                      </p:to>
                                    </p:set>
                                    <p:animEffect filter="fade" transition="in">
                                      <p:cBhvr>
                                        <p:cTn dur="1000"/>
                                        <p:tgtEl>
                                          <p:spTgt spid="21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1" st="11"/>
                                            </p:txEl>
                                          </p:spTgt>
                                        </p:tgtEl>
                                        <p:attrNameLst>
                                          <p:attrName>style.visibility</p:attrName>
                                        </p:attrNameLst>
                                      </p:cBhvr>
                                      <p:to>
                                        <p:strVal val="visible"/>
                                      </p:to>
                                    </p:set>
                                    <p:animEffect filter="fade" transition="in">
                                      <p:cBhvr>
                                        <p:cTn dur="1000"/>
                                        <p:tgtEl>
                                          <p:spTgt spid="21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2" st="12"/>
                                            </p:txEl>
                                          </p:spTgt>
                                        </p:tgtEl>
                                        <p:attrNameLst>
                                          <p:attrName>style.visibility</p:attrName>
                                        </p:attrNameLst>
                                      </p:cBhvr>
                                      <p:to>
                                        <p:strVal val="visible"/>
                                      </p:to>
                                    </p:set>
                                    <p:animEffect filter="fade" transition="in">
                                      <p:cBhvr>
                                        <p:cTn dur="1000"/>
                                        <p:tgtEl>
                                          <p:spTgt spid="21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3" st="13"/>
                                            </p:txEl>
                                          </p:spTgt>
                                        </p:tgtEl>
                                        <p:attrNameLst>
                                          <p:attrName>style.visibility</p:attrName>
                                        </p:attrNameLst>
                                      </p:cBhvr>
                                      <p:to>
                                        <p:strVal val="visible"/>
                                      </p:to>
                                    </p:set>
                                    <p:animEffect filter="fade" transition="in">
                                      <p:cBhvr>
                                        <p:cTn dur="1000"/>
                                        <p:tgtEl>
                                          <p:spTgt spid="21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4" st="14"/>
                                            </p:txEl>
                                          </p:spTgt>
                                        </p:tgtEl>
                                        <p:attrNameLst>
                                          <p:attrName>style.visibility</p:attrName>
                                        </p:attrNameLst>
                                      </p:cBhvr>
                                      <p:to>
                                        <p:strVal val="visible"/>
                                      </p:to>
                                    </p:set>
                                    <p:animEffect filter="fade" transition="in">
                                      <p:cBhvr>
                                        <p:cTn dur="1000"/>
                                        <p:tgtEl>
                                          <p:spTgt spid="21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5" st="15"/>
                                            </p:txEl>
                                          </p:spTgt>
                                        </p:tgtEl>
                                        <p:attrNameLst>
                                          <p:attrName>style.visibility</p:attrName>
                                        </p:attrNameLst>
                                      </p:cBhvr>
                                      <p:to>
                                        <p:strVal val="visible"/>
                                      </p:to>
                                    </p:set>
                                    <p:animEffect filter="fade" transition="in">
                                      <p:cBhvr>
                                        <p:cTn dur="1000"/>
                                        <p:tgtEl>
                                          <p:spTgt spid="21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6" st="16"/>
                                            </p:txEl>
                                          </p:spTgt>
                                        </p:tgtEl>
                                        <p:attrNameLst>
                                          <p:attrName>style.visibility</p:attrName>
                                        </p:attrNameLst>
                                      </p:cBhvr>
                                      <p:to>
                                        <p:strVal val="visible"/>
                                      </p:to>
                                    </p:set>
                                    <p:animEffect filter="fade" transition="in">
                                      <p:cBhvr>
                                        <p:cTn dur="1000"/>
                                        <p:tgtEl>
                                          <p:spTgt spid="219">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7" st="17"/>
                                            </p:txEl>
                                          </p:spTgt>
                                        </p:tgtEl>
                                        <p:attrNameLst>
                                          <p:attrName>style.visibility</p:attrName>
                                        </p:attrNameLst>
                                      </p:cBhvr>
                                      <p:to>
                                        <p:strVal val="visible"/>
                                      </p:to>
                                    </p:set>
                                    <p:animEffect filter="fade" transition="in">
                                      <p:cBhvr>
                                        <p:cTn dur="1000"/>
                                        <p:tgtEl>
                                          <p:spTgt spid="219">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8" st="18"/>
                                            </p:txEl>
                                          </p:spTgt>
                                        </p:tgtEl>
                                        <p:attrNameLst>
                                          <p:attrName>style.visibility</p:attrName>
                                        </p:attrNameLst>
                                      </p:cBhvr>
                                      <p:to>
                                        <p:strVal val="visible"/>
                                      </p:to>
                                    </p:set>
                                    <p:animEffect filter="fade" transition="in">
                                      <p:cBhvr>
                                        <p:cTn dur="1000"/>
                                        <p:tgtEl>
                                          <p:spTgt spid="219">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9" st="19"/>
                                            </p:txEl>
                                          </p:spTgt>
                                        </p:tgtEl>
                                        <p:attrNameLst>
                                          <p:attrName>style.visibility</p:attrName>
                                        </p:attrNameLst>
                                      </p:cBhvr>
                                      <p:to>
                                        <p:strVal val="visible"/>
                                      </p:to>
                                    </p:set>
                                    <p:animEffect filter="fade" transition="in">
                                      <p:cBhvr>
                                        <p:cTn dur="1000"/>
                                        <p:tgtEl>
                                          <p:spTgt spid="219">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0" st="20"/>
                                            </p:txEl>
                                          </p:spTgt>
                                        </p:tgtEl>
                                        <p:attrNameLst>
                                          <p:attrName>style.visibility</p:attrName>
                                        </p:attrNameLst>
                                      </p:cBhvr>
                                      <p:to>
                                        <p:strVal val="visible"/>
                                      </p:to>
                                    </p:set>
                                    <p:animEffect filter="fade" transition="in">
                                      <p:cBhvr>
                                        <p:cTn dur="1000"/>
                                        <p:tgtEl>
                                          <p:spTgt spid="219">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1" st="21"/>
                                            </p:txEl>
                                          </p:spTgt>
                                        </p:tgtEl>
                                        <p:attrNameLst>
                                          <p:attrName>style.visibility</p:attrName>
                                        </p:attrNameLst>
                                      </p:cBhvr>
                                      <p:to>
                                        <p:strVal val="visible"/>
                                      </p:to>
                                    </p:set>
                                    <p:animEffect filter="fade" transition="in">
                                      <p:cBhvr>
                                        <p:cTn dur="1000"/>
                                        <p:tgtEl>
                                          <p:spTgt spid="219">
                                            <p:txEl>
                                              <p:pRg end="21" st="2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 statement en SQLITE</a:t>
            </a:r>
            <a:endParaRPr/>
          </a:p>
        </p:txBody>
      </p:sp>
      <p:sp>
        <p:nvSpPr>
          <p:cNvPr id="225" name="Google Shape;225;p47"/>
          <p:cNvSpPr txBox="1"/>
          <p:nvPr>
            <p:ph idx="4294967295" type="body"/>
          </p:nvPr>
        </p:nvSpPr>
        <p:spPr>
          <a:xfrm>
            <a:off x="643150" y="1113525"/>
            <a:ext cx="7668300" cy="3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323850" lvl="0" marL="457200" rtl="0" algn="l">
              <a:spcBef>
                <a:spcPts val="1600"/>
              </a:spcBef>
              <a:spcAft>
                <a:spcPts val="0"/>
              </a:spcAft>
              <a:buSzPts val="1500"/>
              <a:buChar char="●"/>
            </a:pPr>
            <a:r>
              <a:rPr lang="en" sz="1500"/>
              <a:t>SELECT Name, Continent, Region FROM Country;</a:t>
            </a:r>
            <a:endParaRPr sz="1500"/>
          </a:p>
          <a:p>
            <a:pPr indent="-323850" lvl="0" marL="457200" rtl="0" algn="l">
              <a:spcBef>
                <a:spcPts val="0"/>
              </a:spcBef>
              <a:spcAft>
                <a:spcPts val="0"/>
              </a:spcAft>
              <a:buSzPts val="1500"/>
              <a:buChar char="●"/>
            </a:pPr>
            <a:r>
              <a:rPr lang="en" sz="1500"/>
              <a:t>SELECT Name, Continent, Region FROM Country WHERE Continent = 'Europe';</a:t>
            </a:r>
            <a:endParaRPr sz="1500"/>
          </a:p>
          <a:p>
            <a:pPr indent="-323850" lvl="0" marL="457200" rtl="0" algn="l">
              <a:spcBef>
                <a:spcPts val="0"/>
              </a:spcBef>
              <a:spcAft>
                <a:spcPts val="0"/>
              </a:spcAft>
              <a:buSzPts val="1500"/>
              <a:buChar char="●"/>
            </a:pPr>
            <a:r>
              <a:rPr lang="en" sz="1500"/>
              <a:t>SELECT Name, Continent, Region FROM Country WHERE Continent = 'Europe' ORDER BY Name;</a:t>
            </a:r>
            <a:endParaRPr sz="1500"/>
          </a:p>
          <a:p>
            <a:pPr indent="-323850" lvl="0" marL="457200" rtl="0" algn="l">
              <a:spcBef>
                <a:spcPts val="0"/>
              </a:spcBef>
              <a:spcAft>
                <a:spcPts val="0"/>
              </a:spcAft>
              <a:buSzPts val="1500"/>
              <a:buChar char="●"/>
            </a:pPr>
            <a:r>
              <a:rPr lang="en" sz="1500"/>
              <a:t>SELECT Name, Continent, Region FROM Country WHERE Continent = 'Europe' ORDER BY Name LIMIT 5;</a:t>
            </a:r>
            <a:endParaRPr sz="1500"/>
          </a:p>
          <a:p>
            <a:pPr indent="-323850" lvl="0" marL="457200" rtl="0" algn="l">
              <a:spcBef>
                <a:spcPts val="0"/>
              </a:spcBef>
              <a:spcAft>
                <a:spcPts val="0"/>
              </a:spcAft>
              <a:buSzPts val="1500"/>
              <a:buChar char="●"/>
            </a:pPr>
            <a:r>
              <a:rPr lang="en" sz="1500"/>
              <a:t>SELECT Name, Continent, Region FROM Country WHERE Continent = 'Europe' ORDER BY Name LIMIT 5 OFFSET 5;</a:t>
            </a:r>
            <a:endParaRPr sz="1500"/>
          </a:p>
          <a:p>
            <a:pPr indent="0" lvl="0" marL="45720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Clr>
                <a:schemeClr val="dk1"/>
              </a:buClr>
              <a:buSzPts val="1100"/>
              <a:buFont typeface="Arial"/>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1000"/>
                                        <p:tgtEl>
                                          <p:spTgt spid="2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Effect filter="fade" transition="in">
                                      <p:cBhvr>
                                        <p:cTn dur="1000"/>
                                        <p:tgtEl>
                                          <p:spTgt spid="2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Effect filter="fade" transition="in">
                                      <p:cBhvr>
                                        <p:cTn dur="1000"/>
                                        <p:tgtEl>
                                          <p:spTgt spid="2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animEffect filter="fade" transition="in">
                                      <p:cBhvr>
                                        <p:cTn dur="1000"/>
                                        <p:tgtEl>
                                          <p:spTgt spid="2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animEffect filter="fade" transition="in">
                                      <p:cBhvr>
                                        <p:cTn dur="1000"/>
                                        <p:tgtEl>
                                          <p:spTgt spid="2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animEffect filter="fade" transition="in">
                                      <p:cBhvr>
                                        <p:cTn dur="1000"/>
                                        <p:tgtEl>
                                          <p:spTgt spid="2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animEffect filter="fade" transition="in">
                                      <p:cBhvr>
                                        <p:cTn dur="1000"/>
                                        <p:tgtEl>
                                          <p:spTgt spid="2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7" st="7"/>
                                            </p:txEl>
                                          </p:spTgt>
                                        </p:tgtEl>
                                        <p:attrNameLst>
                                          <p:attrName>style.visibility</p:attrName>
                                        </p:attrNameLst>
                                      </p:cBhvr>
                                      <p:to>
                                        <p:strVal val="visible"/>
                                      </p:to>
                                    </p:set>
                                    <p:animEffect filter="fade" transition="in">
                                      <p:cBhvr>
                                        <p:cTn dur="1000"/>
                                        <p:tgtEl>
                                          <p:spTgt spid="2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8" st="8"/>
                                            </p:txEl>
                                          </p:spTgt>
                                        </p:tgtEl>
                                        <p:attrNameLst>
                                          <p:attrName>style.visibility</p:attrName>
                                        </p:attrNameLst>
                                      </p:cBhvr>
                                      <p:to>
                                        <p:strVal val="visible"/>
                                      </p:to>
                                    </p:set>
                                    <p:animEffect filter="fade" transition="in">
                                      <p:cBhvr>
                                        <p:cTn dur="1000"/>
                                        <p:tgtEl>
                                          <p:spTgt spid="2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9" st="9"/>
                                            </p:txEl>
                                          </p:spTgt>
                                        </p:tgtEl>
                                        <p:attrNameLst>
                                          <p:attrName>style.visibility</p:attrName>
                                        </p:attrNameLst>
                                      </p:cBhvr>
                                      <p:to>
                                        <p:strVal val="visible"/>
                                      </p:to>
                                    </p:set>
                                    <p:animEffect filter="fade" transition="in">
                                      <p:cBhvr>
                                        <p:cTn dur="1000"/>
                                        <p:tgtEl>
                                          <p:spTgt spid="22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0" st="10"/>
                                            </p:txEl>
                                          </p:spTgt>
                                        </p:tgtEl>
                                        <p:attrNameLst>
                                          <p:attrName>style.visibility</p:attrName>
                                        </p:attrNameLst>
                                      </p:cBhvr>
                                      <p:to>
                                        <p:strVal val="visible"/>
                                      </p:to>
                                    </p:set>
                                    <p:animEffect filter="fade" transition="in">
                                      <p:cBhvr>
                                        <p:cTn dur="1000"/>
                                        <p:tgtEl>
                                          <p:spTgt spid="22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1" st="11"/>
                                            </p:txEl>
                                          </p:spTgt>
                                        </p:tgtEl>
                                        <p:attrNameLst>
                                          <p:attrName>style.visibility</p:attrName>
                                        </p:attrNameLst>
                                      </p:cBhvr>
                                      <p:to>
                                        <p:strVal val="visible"/>
                                      </p:to>
                                    </p:set>
                                    <p:animEffect filter="fade" transition="in">
                                      <p:cBhvr>
                                        <p:cTn dur="1000"/>
                                        <p:tgtEl>
                                          <p:spTgt spid="22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2" st="12"/>
                                            </p:txEl>
                                          </p:spTgt>
                                        </p:tgtEl>
                                        <p:attrNameLst>
                                          <p:attrName>style.visibility</p:attrName>
                                        </p:attrNameLst>
                                      </p:cBhvr>
                                      <p:to>
                                        <p:strVal val="visible"/>
                                      </p:to>
                                    </p:set>
                                    <p:animEffect filter="fade" transition="in">
                                      <p:cBhvr>
                                        <p:cTn dur="1000"/>
                                        <p:tgtEl>
                                          <p:spTgt spid="22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3" st="13"/>
                                            </p:txEl>
                                          </p:spTgt>
                                        </p:tgtEl>
                                        <p:attrNameLst>
                                          <p:attrName>style.visibility</p:attrName>
                                        </p:attrNameLst>
                                      </p:cBhvr>
                                      <p:to>
                                        <p:strVal val="visible"/>
                                      </p:to>
                                    </p:set>
                                    <p:animEffect filter="fade" transition="in">
                                      <p:cBhvr>
                                        <p:cTn dur="1000"/>
                                        <p:tgtEl>
                                          <p:spTgt spid="22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4" st="14"/>
                                            </p:txEl>
                                          </p:spTgt>
                                        </p:tgtEl>
                                        <p:attrNameLst>
                                          <p:attrName>style.visibility</p:attrName>
                                        </p:attrNameLst>
                                      </p:cBhvr>
                                      <p:to>
                                        <p:strVal val="visible"/>
                                      </p:to>
                                    </p:set>
                                    <p:animEffect filter="fade" transition="in">
                                      <p:cBhvr>
                                        <p:cTn dur="1000"/>
                                        <p:tgtEl>
                                          <p:spTgt spid="22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5" st="15"/>
                                            </p:txEl>
                                          </p:spTgt>
                                        </p:tgtEl>
                                        <p:attrNameLst>
                                          <p:attrName>style.visibility</p:attrName>
                                        </p:attrNameLst>
                                      </p:cBhvr>
                                      <p:to>
                                        <p:strVal val="visible"/>
                                      </p:to>
                                    </p:set>
                                    <p:animEffect filter="fade" transition="in">
                                      <p:cBhvr>
                                        <p:cTn dur="1000"/>
                                        <p:tgtEl>
                                          <p:spTgt spid="225">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6" st="16"/>
                                            </p:txEl>
                                          </p:spTgt>
                                        </p:tgtEl>
                                        <p:attrNameLst>
                                          <p:attrName>style.visibility</p:attrName>
                                        </p:attrNameLst>
                                      </p:cBhvr>
                                      <p:to>
                                        <p:strVal val="visible"/>
                                      </p:to>
                                    </p:set>
                                    <p:animEffect filter="fade" transition="in">
                                      <p:cBhvr>
                                        <p:cTn dur="1000"/>
                                        <p:tgtEl>
                                          <p:spTgt spid="225">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7" st="17"/>
                                            </p:txEl>
                                          </p:spTgt>
                                        </p:tgtEl>
                                        <p:attrNameLst>
                                          <p:attrName>style.visibility</p:attrName>
                                        </p:attrNameLst>
                                      </p:cBhvr>
                                      <p:to>
                                        <p:strVal val="visible"/>
                                      </p:to>
                                    </p:set>
                                    <p:animEffect filter="fade" transition="in">
                                      <p:cBhvr>
                                        <p:cTn dur="1000"/>
                                        <p:tgtEl>
                                          <p:spTgt spid="225">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8" st="18"/>
                                            </p:txEl>
                                          </p:spTgt>
                                        </p:tgtEl>
                                        <p:attrNameLst>
                                          <p:attrName>style.visibility</p:attrName>
                                        </p:attrNameLst>
                                      </p:cBhvr>
                                      <p:to>
                                        <p:strVal val="visible"/>
                                      </p:to>
                                    </p:set>
                                    <p:animEffect filter="fade" transition="in">
                                      <p:cBhvr>
                                        <p:cTn dur="1000"/>
                                        <p:tgtEl>
                                          <p:spTgt spid="225">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9" st="19"/>
                                            </p:txEl>
                                          </p:spTgt>
                                        </p:tgtEl>
                                        <p:attrNameLst>
                                          <p:attrName>style.visibility</p:attrName>
                                        </p:attrNameLst>
                                      </p:cBhvr>
                                      <p:to>
                                        <p:strVal val="visible"/>
                                      </p:to>
                                    </p:set>
                                    <p:animEffect filter="fade" transition="in">
                                      <p:cBhvr>
                                        <p:cTn dur="1000"/>
                                        <p:tgtEl>
                                          <p:spTgt spid="225">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20" st="20"/>
                                            </p:txEl>
                                          </p:spTgt>
                                        </p:tgtEl>
                                        <p:attrNameLst>
                                          <p:attrName>style.visibility</p:attrName>
                                        </p:attrNameLst>
                                      </p:cBhvr>
                                      <p:to>
                                        <p:strVal val="visible"/>
                                      </p:to>
                                    </p:set>
                                    <p:animEffect filter="fade" transition="in">
                                      <p:cBhvr>
                                        <p:cTn dur="1000"/>
                                        <p:tgtEl>
                                          <p:spTgt spid="225">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21" st="21"/>
                                            </p:txEl>
                                          </p:spTgt>
                                        </p:tgtEl>
                                        <p:attrNameLst>
                                          <p:attrName>style.visibility</p:attrName>
                                        </p:attrNameLst>
                                      </p:cBhvr>
                                      <p:to>
                                        <p:strVal val="visible"/>
                                      </p:to>
                                    </p:set>
                                    <p:animEffect filter="fade" transition="in">
                                      <p:cBhvr>
                                        <p:cTn dur="1000"/>
                                        <p:tgtEl>
                                          <p:spTgt spid="225">
                                            <p:txEl>
                                              <p:pRg end="21" st="2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statement en SQLITE</a:t>
            </a:r>
            <a:endParaRPr/>
          </a:p>
        </p:txBody>
      </p:sp>
      <p:sp>
        <p:nvSpPr>
          <p:cNvPr id="231" name="Google Shape;231;p48"/>
          <p:cNvSpPr txBox="1"/>
          <p:nvPr>
            <p:ph idx="4294967295" type="body"/>
          </p:nvPr>
        </p:nvSpPr>
        <p:spPr>
          <a:xfrm>
            <a:off x="643150" y="1113525"/>
            <a:ext cx="8189100" cy="3748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UPDATE customer SET address = '123 Music Avenue', zip = '98056' WHERE id = 5;</a:t>
            </a:r>
            <a:endParaRPr sz="1500"/>
          </a:p>
          <a:p>
            <a:pPr indent="0" lvl="0" marL="457200" rtl="0" algn="l">
              <a:spcBef>
                <a:spcPts val="1600"/>
              </a:spcBef>
              <a:spcAft>
                <a:spcPts val="0"/>
              </a:spcAft>
              <a:buNone/>
            </a:pPr>
            <a:r>
              <a:t/>
            </a:r>
            <a:endParaRPr sz="1500"/>
          </a:p>
          <a:p>
            <a:pPr indent="-323850" lvl="0" marL="457200" rtl="0" algn="l">
              <a:spcBef>
                <a:spcPts val="1600"/>
              </a:spcBef>
              <a:spcAft>
                <a:spcPts val="0"/>
              </a:spcAft>
              <a:buSzPts val="1500"/>
              <a:buChar char="●"/>
            </a:pPr>
            <a:r>
              <a:rPr lang="en" sz="1500"/>
              <a:t>UPDATE customer SET address = '2603 S Washington St', zip = '98056' WHERE id = 5;</a:t>
            </a:r>
            <a:endParaRPr sz="1500"/>
          </a:p>
          <a:p>
            <a:pPr indent="0" lvl="0" marL="457200" rtl="0" algn="l">
              <a:spcBef>
                <a:spcPts val="1600"/>
              </a:spcBef>
              <a:spcAft>
                <a:spcPts val="0"/>
              </a:spcAft>
              <a:buNone/>
            </a:pPr>
            <a:r>
              <a:t/>
            </a:r>
            <a:endParaRPr sz="1500"/>
          </a:p>
          <a:p>
            <a:pPr indent="-323850" lvl="0" marL="457200" rtl="0" algn="l">
              <a:spcBef>
                <a:spcPts val="1600"/>
              </a:spcBef>
              <a:spcAft>
                <a:spcPts val="0"/>
              </a:spcAft>
              <a:buSzPts val="1500"/>
              <a:buChar char="●"/>
            </a:pPr>
            <a:r>
              <a:rPr lang="en" sz="1500"/>
              <a:t>UPDATE customer SET address = NULL, zip = NULL WHERE id = 5;</a:t>
            </a:r>
            <a:endParaRPr sz="1500"/>
          </a:p>
          <a:p>
            <a:pPr indent="0" lvl="0" marL="45720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Clr>
                <a:schemeClr val="dk1"/>
              </a:buClr>
              <a:buSzPts val="1100"/>
              <a:buFont typeface="Arial"/>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animEffect filter="fade" transition="in">
                                      <p:cBhvr>
                                        <p:cTn dur="1000"/>
                                        <p:tgtEl>
                                          <p:spTgt spid="2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animEffect filter="fade" transition="in">
                                      <p:cBhvr>
                                        <p:cTn dur="1000"/>
                                        <p:tgtEl>
                                          <p:spTgt spid="2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animEffect filter="fade" transition="in">
                                      <p:cBhvr>
                                        <p:cTn dur="1000"/>
                                        <p:tgtEl>
                                          <p:spTgt spid="2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animEffect filter="fade" transition="in">
                                      <p:cBhvr>
                                        <p:cTn dur="1000"/>
                                        <p:tgtEl>
                                          <p:spTgt spid="2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4" st="4"/>
                                            </p:txEl>
                                          </p:spTgt>
                                        </p:tgtEl>
                                        <p:attrNameLst>
                                          <p:attrName>style.visibility</p:attrName>
                                        </p:attrNameLst>
                                      </p:cBhvr>
                                      <p:to>
                                        <p:strVal val="visible"/>
                                      </p:to>
                                    </p:set>
                                    <p:animEffect filter="fade" transition="in">
                                      <p:cBhvr>
                                        <p:cTn dur="1000"/>
                                        <p:tgtEl>
                                          <p:spTgt spid="2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5" st="5"/>
                                            </p:txEl>
                                          </p:spTgt>
                                        </p:tgtEl>
                                        <p:attrNameLst>
                                          <p:attrName>style.visibility</p:attrName>
                                        </p:attrNameLst>
                                      </p:cBhvr>
                                      <p:to>
                                        <p:strVal val="visible"/>
                                      </p:to>
                                    </p:set>
                                    <p:animEffect filter="fade" transition="in">
                                      <p:cBhvr>
                                        <p:cTn dur="1000"/>
                                        <p:tgtEl>
                                          <p:spTgt spid="2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6" st="6"/>
                                            </p:txEl>
                                          </p:spTgt>
                                        </p:tgtEl>
                                        <p:attrNameLst>
                                          <p:attrName>style.visibility</p:attrName>
                                        </p:attrNameLst>
                                      </p:cBhvr>
                                      <p:to>
                                        <p:strVal val="visible"/>
                                      </p:to>
                                    </p:set>
                                    <p:animEffect filter="fade" transition="in">
                                      <p:cBhvr>
                                        <p:cTn dur="1000"/>
                                        <p:tgtEl>
                                          <p:spTgt spid="23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7" st="7"/>
                                            </p:txEl>
                                          </p:spTgt>
                                        </p:tgtEl>
                                        <p:attrNameLst>
                                          <p:attrName>style.visibility</p:attrName>
                                        </p:attrNameLst>
                                      </p:cBhvr>
                                      <p:to>
                                        <p:strVal val="visible"/>
                                      </p:to>
                                    </p:set>
                                    <p:animEffect filter="fade" transition="in">
                                      <p:cBhvr>
                                        <p:cTn dur="1000"/>
                                        <p:tgtEl>
                                          <p:spTgt spid="23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8" st="8"/>
                                            </p:txEl>
                                          </p:spTgt>
                                        </p:tgtEl>
                                        <p:attrNameLst>
                                          <p:attrName>style.visibility</p:attrName>
                                        </p:attrNameLst>
                                      </p:cBhvr>
                                      <p:to>
                                        <p:strVal val="visible"/>
                                      </p:to>
                                    </p:set>
                                    <p:animEffect filter="fade" transition="in">
                                      <p:cBhvr>
                                        <p:cTn dur="1000"/>
                                        <p:tgtEl>
                                          <p:spTgt spid="23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9" st="9"/>
                                            </p:txEl>
                                          </p:spTgt>
                                        </p:tgtEl>
                                        <p:attrNameLst>
                                          <p:attrName>style.visibility</p:attrName>
                                        </p:attrNameLst>
                                      </p:cBhvr>
                                      <p:to>
                                        <p:strVal val="visible"/>
                                      </p:to>
                                    </p:set>
                                    <p:animEffect filter="fade" transition="in">
                                      <p:cBhvr>
                                        <p:cTn dur="1000"/>
                                        <p:tgtEl>
                                          <p:spTgt spid="23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0" st="10"/>
                                            </p:txEl>
                                          </p:spTgt>
                                        </p:tgtEl>
                                        <p:attrNameLst>
                                          <p:attrName>style.visibility</p:attrName>
                                        </p:attrNameLst>
                                      </p:cBhvr>
                                      <p:to>
                                        <p:strVal val="visible"/>
                                      </p:to>
                                    </p:set>
                                    <p:animEffect filter="fade" transition="in">
                                      <p:cBhvr>
                                        <p:cTn dur="1000"/>
                                        <p:tgtEl>
                                          <p:spTgt spid="23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1" st="11"/>
                                            </p:txEl>
                                          </p:spTgt>
                                        </p:tgtEl>
                                        <p:attrNameLst>
                                          <p:attrName>style.visibility</p:attrName>
                                        </p:attrNameLst>
                                      </p:cBhvr>
                                      <p:to>
                                        <p:strVal val="visible"/>
                                      </p:to>
                                    </p:set>
                                    <p:animEffect filter="fade" transition="in">
                                      <p:cBhvr>
                                        <p:cTn dur="1000"/>
                                        <p:tgtEl>
                                          <p:spTgt spid="23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2" st="12"/>
                                            </p:txEl>
                                          </p:spTgt>
                                        </p:tgtEl>
                                        <p:attrNameLst>
                                          <p:attrName>style.visibility</p:attrName>
                                        </p:attrNameLst>
                                      </p:cBhvr>
                                      <p:to>
                                        <p:strVal val="visible"/>
                                      </p:to>
                                    </p:set>
                                    <p:animEffect filter="fade" transition="in">
                                      <p:cBhvr>
                                        <p:cTn dur="1000"/>
                                        <p:tgtEl>
                                          <p:spTgt spid="23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3" st="13"/>
                                            </p:txEl>
                                          </p:spTgt>
                                        </p:tgtEl>
                                        <p:attrNameLst>
                                          <p:attrName>style.visibility</p:attrName>
                                        </p:attrNameLst>
                                      </p:cBhvr>
                                      <p:to>
                                        <p:strVal val="visible"/>
                                      </p:to>
                                    </p:set>
                                    <p:animEffect filter="fade" transition="in">
                                      <p:cBhvr>
                                        <p:cTn dur="1000"/>
                                        <p:tgtEl>
                                          <p:spTgt spid="23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4" st="14"/>
                                            </p:txEl>
                                          </p:spTgt>
                                        </p:tgtEl>
                                        <p:attrNameLst>
                                          <p:attrName>style.visibility</p:attrName>
                                        </p:attrNameLst>
                                      </p:cBhvr>
                                      <p:to>
                                        <p:strVal val="visible"/>
                                      </p:to>
                                    </p:set>
                                    <p:animEffect filter="fade" transition="in">
                                      <p:cBhvr>
                                        <p:cTn dur="1000"/>
                                        <p:tgtEl>
                                          <p:spTgt spid="23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5" st="15"/>
                                            </p:txEl>
                                          </p:spTgt>
                                        </p:tgtEl>
                                        <p:attrNameLst>
                                          <p:attrName>style.visibility</p:attrName>
                                        </p:attrNameLst>
                                      </p:cBhvr>
                                      <p:to>
                                        <p:strVal val="visible"/>
                                      </p:to>
                                    </p:set>
                                    <p:animEffect filter="fade" transition="in">
                                      <p:cBhvr>
                                        <p:cTn dur="1000"/>
                                        <p:tgtEl>
                                          <p:spTgt spid="231">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6" st="16"/>
                                            </p:txEl>
                                          </p:spTgt>
                                        </p:tgtEl>
                                        <p:attrNameLst>
                                          <p:attrName>style.visibility</p:attrName>
                                        </p:attrNameLst>
                                      </p:cBhvr>
                                      <p:to>
                                        <p:strVal val="visible"/>
                                      </p:to>
                                    </p:set>
                                    <p:animEffect filter="fade" transition="in">
                                      <p:cBhvr>
                                        <p:cTn dur="1000"/>
                                        <p:tgtEl>
                                          <p:spTgt spid="231">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7" st="17"/>
                                            </p:txEl>
                                          </p:spTgt>
                                        </p:tgtEl>
                                        <p:attrNameLst>
                                          <p:attrName>style.visibility</p:attrName>
                                        </p:attrNameLst>
                                      </p:cBhvr>
                                      <p:to>
                                        <p:strVal val="visible"/>
                                      </p:to>
                                    </p:set>
                                    <p:animEffect filter="fade" transition="in">
                                      <p:cBhvr>
                                        <p:cTn dur="1000"/>
                                        <p:tgtEl>
                                          <p:spTgt spid="231">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8" st="18"/>
                                            </p:txEl>
                                          </p:spTgt>
                                        </p:tgtEl>
                                        <p:attrNameLst>
                                          <p:attrName>style.visibility</p:attrName>
                                        </p:attrNameLst>
                                      </p:cBhvr>
                                      <p:to>
                                        <p:strVal val="visible"/>
                                      </p:to>
                                    </p:set>
                                    <p:animEffect filter="fade" transition="in">
                                      <p:cBhvr>
                                        <p:cTn dur="1000"/>
                                        <p:tgtEl>
                                          <p:spTgt spid="231">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9" st="19"/>
                                            </p:txEl>
                                          </p:spTgt>
                                        </p:tgtEl>
                                        <p:attrNameLst>
                                          <p:attrName>style.visibility</p:attrName>
                                        </p:attrNameLst>
                                      </p:cBhvr>
                                      <p:to>
                                        <p:strVal val="visible"/>
                                      </p:to>
                                    </p:set>
                                    <p:animEffect filter="fade" transition="in">
                                      <p:cBhvr>
                                        <p:cTn dur="1000"/>
                                        <p:tgtEl>
                                          <p:spTgt spid="231">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0" st="20"/>
                                            </p:txEl>
                                          </p:spTgt>
                                        </p:tgtEl>
                                        <p:attrNameLst>
                                          <p:attrName>style.visibility</p:attrName>
                                        </p:attrNameLst>
                                      </p:cBhvr>
                                      <p:to>
                                        <p:strVal val="visible"/>
                                      </p:to>
                                    </p:set>
                                    <p:animEffect filter="fade" transition="in">
                                      <p:cBhvr>
                                        <p:cTn dur="1000"/>
                                        <p:tgtEl>
                                          <p:spTgt spid="231">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1" st="21"/>
                                            </p:txEl>
                                          </p:spTgt>
                                        </p:tgtEl>
                                        <p:attrNameLst>
                                          <p:attrName>style.visibility</p:attrName>
                                        </p:attrNameLst>
                                      </p:cBhvr>
                                      <p:to>
                                        <p:strVal val="visible"/>
                                      </p:to>
                                    </p:set>
                                    <p:animEffect filter="fade" transition="in">
                                      <p:cBhvr>
                                        <p:cTn dur="1000"/>
                                        <p:tgtEl>
                                          <p:spTgt spid="231">
                                            <p:txEl>
                                              <p:pRg end="21" st="2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2" st="22"/>
                                            </p:txEl>
                                          </p:spTgt>
                                        </p:tgtEl>
                                        <p:attrNameLst>
                                          <p:attrName>style.visibility</p:attrName>
                                        </p:attrNameLst>
                                      </p:cBhvr>
                                      <p:to>
                                        <p:strVal val="visible"/>
                                      </p:to>
                                    </p:set>
                                    <p:animEffect filter="fade" transition="in">
                                      <p:cBhvr>
                                        <p:cTn dur="1000"/>
                                        <p:tgtEl>
                                          <p:spTgt spid="231">
                                            <p:txEl>
                                              <p:pRg end="22" st="2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3" st="23"/>
                                            </p:txEl>
                                          </p:spTgt>
                                        </p:tgtEl>
                                        <p:attrNameLst>
                                          <p:attrName>style.visibility</p:attrName>
                                        </p:attrNameLst>
                                      </p:cBhvr>
                                      <p:to>
                                        <p:strVal val="visible"/>
                                      </p:to>
                                    </p:set>
                                    <p:animEffect filter="fade" transition="in">
                                      <p:cBhvr>
                                        <p:cTn dur="1000"/>
                                        <p:tgtEl>
                                          <p:spTgt spid="231">
                                            <p:txEl>
                                              <p:pRg end="23" st="2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statement en SQLITE</a:t>
            </a:r>
            <a:endParaRPr/>
          </a:p>
        </p:txBody>
      </p:sp>
      <p:sp>
        <p:nvSpPr>
          <p:cNvPr id="237" name="Google Shape;237;p49"/>
          <p:cNvSpPr txBox="1"/>
          <p:nvPr>
            <p:ph idx="4294967295" type="body"/>
          </p:nvPr>
        </p:nvSpPr>
        <p:spPr>
          <a:xfrm>
            <a:off x="643150" y="1113525"/>
            <a:ext cx="8189100" cy="3748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SELECT * FROM customer WHERE id = 4;</a:t>
            </a:r>
            <a:endParaRPr sz="1500"/>
          </a:p>
          <a:p>
            <a:pPr indent="-323850" lvl="0" marL="457200" rtl="0" algn="l">
              <a:spcBef>
                <a:spcPts val="0"/>
              </a:spcBef>
              <a:spcAft>
                <a:spcPts val="0"/>
              </a:spcAft>
              <a:buSzPts val="1500"/>
              <a:buChar char="●"/>
            </a:pPr>
            <a:r>
              <a:rPr lang="en" sz="1500"/>
              <a:t>DELETE FROM customer WHERE id = 4;</a:t>
            </a:r>
            <a:endParaRPr sz="1500"/>
          </a:p>
          <a:p>
            <a:pPr indent="-323850" lvl="0" marL="457200" rtl="0" algn="l">
              <a:spcBef>
                <a:spcPts val="0"/>
              </a:spcBef>
              <a:spcAft>
                <a:spcPts val="0"/>
              </a:spcAft>
              <a:buSzPts val="1500"/>
              <a:buChar char="●"/>
            </a:pPr>
            <a:r>
              <a:rPr lang="en" sz="1500"/>
              <a:t>SELECT * FROM customer;</a:t>
            </a:r>
            <a:endParaRPr sz="1500"/>
          </a:p>
          <a:p>
            <a:pPr indent="-323850" lvl="0" marL="457200" rtl="0" algn="l">
              <a:spcBef>
                <a:spcPts val="0"/>
              </a:spcBef>
              <a:spcAft>
                <a:spcPts val="0"/>
              </a:spcAft>
              <a:buSzPts val="1500"/>
              <a:buChar char="●"/>
            </a:pPr>
            <a:r>
              <a:rPr lang="en" sz="1500"/>
              <a:t>DELETE FROM customer WHERE id = 5;</a:t>
            </a:r>
            <a:endParaRPr sz="1500"/>
          </a:p>
          <a:p>
            <a:pPr indent="-323850" lvl="0" marL="457200" rtl="0" algn="l">
              <a:spcBef>
                <a:spcPts val="0"/>
              </a:spcBef>
              <a:spcAft>
                <a:spcPts val="0"/>
              </a:spcAft>
              <a:buSzPts val="1500"/>
              <a:buChar char="●"/>
            </a:pPr>
            <a:r>
              <a:rPr lang="en" sz="1500"/>
              <a:t>SELECT * FROM customer;</a:t>
            </a:r>
            <a:endParaRPr sz="1500"/>
          </a:p>
          <a:p>
            <a:pPr indent="0" lvl="0" marL="45720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0"/>
              </a:spcAft>
              <a:buNone/>
            </a:pPr>
            <a:r>
              <a:t/>
            </a:r>
            <a:endParaRPr sz="1500"/>
          </a:p>
          <a:p>
            <a:pPr indent="0" lvl="0" marL="45720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Clr>
                <a:schemeClr val="dk1"/>
              </a:buClr>
              <a:buSzPts val="1100"/>
              <a:buFont typeface="Arial"/>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Effect filter="fade" transition="in">
                                      <p:cBhvr>
                                        <p:cTn dur="1000"/>
                                        <p:tgtEl>
                                          <p:spTgt spid="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Effect filter="fade" transition="in">
                                      <p:cBhvr>
                                        <p:cTn dur="1000"/>
                                        <p:tgtEl>
                                          <p:spTgt spid="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animEffect filter="fade" transition="in">
                                      <p:cBhvr>
                                        <p:cTn dur="1000"/>
                                        <p:tgtEl>
                                          <p:spTgt spid="2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3" st="3"/>
                                            </p:txEl>
                                          </p:spTgt>
                                        </p:tgtEl>
                                        <p:attrNameLst>
                                          <p:attrName>style.visibility</p:attrName>
                                        </p:attrNameLst>
                                      </p:cBhvr>
                                      <p:to>
                                        <p:strVal val="visible"/>
                                      </p:to>
                                    </p:set>
                                    <p:animEffect filter="fade" transition="in">
                                      <p:cBhvr>
                                        <p:cTn dur="1000"/>
                                        <p:tgtEl>
                                          <p:spTgt spid="2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4" st="4"/>
                                            </p:txEl>
                                          </p:spTgt>
                                        </p:tgtEl>
                                        <p:attrNameLst>
                                          <p:attrName>style.visibility</p:attrName>
                                        </p:attrNameLst>
                                      </p:cBhvr>
                                      <p:to>
                                        <p:strVal val="visible"/>
                                      </p:to>
                                    </p:set>
                                    <p:animEffect filter="fade" transition="in">
                                      <p:cBhvr>
                                        <p:cTn dur="1000"/>
                                        <p:tgtEl>
                                          <p:spTgt spid="2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5" st="5"/>
                                            </p:txEl>
                                          </p:spTgt>
                                        </p:tgtEl>
                                        <p:attrNameLst>
                                          <p:attrName>style.visibility</p:attrName>
                                        </p:attrNameLst>
                                      </p:cBhvr>
                                      <p:to>
                                        <p:strVal val="visible"/>
                                      </p:to>
                                    </p:set>
                                    <p:animEffect filter="fade" transition="in">
                                      <p:cBhvr>
                                        <p:cTn dur="1000"/>
                                        <p:tgtEl>
                                          <p:spTgt spid="2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6" st="6"/>
                                            </p:txEl>
                                          </p:spTgt>
                                        </p:tgtEl>
                                        <p:attrNameLst>
                                          <p:attrName>style.visibility</p:attrName>
                                        </p:attrNameLst>
                                      </p:cBhvr>
                                      <p:to>
                                        <p:strVal val="visible"/>
                                      </p:to>
                                    </p:set>
                                    <p:animEffect filter="fade" transition="in">
                                      <p:cBhvr>
                                        <p:cTn dur="1000"/>
                                        <p:tgtEl>
                                          <p:spTgt spid="2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7" st="7"/>
                                            </p:txEl>
                                          </p:spTgt>
                                        </p:tgtEl>
                                        <p:attrNameLst>
                                          <p:attrName>style.visibility</p:attrName>
                                        </p:attrNameLst>
                                      </p:cBhvr>
                                      <p:to>
                                        <p:strVal val="visible"/>
                                      </p:to>
                                    </p:set>
                                    <p:animEffect filter="fade" transition="in">
                                      <p:cBhvr>
                                        <p:cTn dur="1000"/>
                                        <p:tgtEl>
                                          <p:spTgt spid="23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8" st="8"/>
                                            </p:txEl>
                                          </p:spTgt>
                                        </p:tgtEl>
                                        <p:attrNameLst>
                                          <p:attrName>style.visibility</p:attrName>
                                        </p:attrNameLst>
                                      </p:cBhvr>
                                      <p:to>
                                        <p:strVal val="visible"/>
                                      </p:to>
                                    </p:set>
                                    <p:animEffect filter="fade" transition="in">
                                      <p:cBhvr>
                                        <p:cTn dur="1000"/>
                                        <p:tgtEl>
                                          <p:spTgt spid="23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9" st="9"/>
                                            </p:txEl>
                                          </p:spTgt>
                                        </p:tgtEl>
                                        <p:attrNameLst>
                                          <p:attrName>style.visibility</p:attrName>
                                        </p:attrNameLst>
                                      </p:cBhvr>
                                      <p:to>
                                        <p:strVal val="visible"/>
                                      </p:to>
                                    </p:set>
                                    <p:animEffect filter="fade" transition="in">
                                      <p:cBhvr>
                                        <p:cTn dur="1000"/>
                                        <p:tgtEl>
                                          <p:spTgt spid="23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0" st="10"/>
                                            </p:txEl>
                                          </p:spTgt>
                                        </p:tgtEl>
                                        <p:attrNameLst>
                                          <p:attrName>style.visibility</p:attrName>
                                        </p:attrNameLst>
                                      </p:cBhvr>
                                      <p:to>
                                        <p:strVal val="visible"/>
                                      </p:to>
                                    </p:set>
                                    <p:animEffect filter="fade" transition="in">
                                      <p:cBhvr>
                                        <p:cTn dur="1000"/>
                                        <p:tgtEl>
                                          <p:spTgt spid="23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1" st="11"/>
                                            </p:txEl>
                                          </p:spTgt>
                                        </p:tgtEl>
                                        <p:attrNameLst>
                                          <p:attrName>style.visibility</p:attrName>
                                        </p:attrNameLst>
                                      </p:cBhvr>
                                      <p:to>
                                        <p:strVal val="visible"/>
                                      </p:to>
                                    </p:set>
                                    <p:animEffect filter="fade" transition="in">
                                      <p:cBhvr>
                                        <p:cTn dur="1000"/>
                                        <p:tgtEl>
                                          <p:spTgt spid="23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2" st="12"/>
                                            </p:txEl>
                                          </p:spTgt>
                                        </p:tgtEl>
                                        <p:attrNameLst>
                                          <p:attrName>style.visibility</p:attrName>
                                        </p:attrNameLst>
                                      </p:cBhvr>
                                      <p:to>
                                        <p:strVal val="visible"/>
                                      </p:to>
                                    </p:set>
                                    <p:animEffect filter="fade" transition="in">
                                      <p:cBhvr>
                                        <p:cTn dur="1000"/>
                                        <p:tgtEl>
                                          <p:spTgt spid="23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3" st="13"/>
                                            </p:txEl>
                                          </p:spTgt>
                                        </p:tgtEl>
                                        <p:attrNameLst>
                                          <p:attrName>style.visibility</p:attrName>
                                        </p:attrNameLst>
                                      </p:cBhvr>
                                      <p:to>
                                        <p:strVal val="visible"/>
                                      </p:to>
                                    </p:set>
                                    <p:animEffect filter="fade" transition="in">
                                      <p:cBhvr>
                                        <p:cTn dur="1000"/>
                                        <p:tgtEl>
                                          <p:spTgt spid="23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4" st="14"/>
                                            </p:txEl>
                                          </p:spTgt>
                                        </p:tgtEl>
                                        <p:attrNameLst>
                                          <p:attrName>style.visibility</p:attrName>
                                        </p:attrNameLst>
                                      </p:cBhvr>
                                      <p:to>
                                        <p:strVal val="visible"/>
                                      </p:to>
                                    </p:set>
                                    <p:animEffect filter="fade" transition="in">
                                      <p:cBhvr>
                                        <p:cTn dur="1000"/>
                                        <p:tgtEl>
                                          <p:spTgt spid="237">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5" st="15"/>
                                            </p:txEl>
                                          </p:spTgt>
                                        </p:tgtEl>
                                        <p:attrNameLst>
                                          <p:attrName>style.visibility</p:attrName>
                                        </p:attrNameLst>
                                      </p:cBhvr>
                                      <p:to>
                                        <p:strVal val="visible"/>
                                      </p:to>
                                    </p:set>
                                    <p:animEffect filter="fade" transition="in">
                                      <p:cBhvr>
                                        <p:cTn dur="1000"/>
                                        <p:tgtEl>
                                          <p:spTgt spid="237">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6" st="16"/>
                                            </p:txEl>
                                          </p:spTgt>
                                        </p:tgtEl>
                                        <p:attrNameLst>
                                          <p:attrName>style.visibility</p:attrName>
                                        </p:attrNameLst>
                                      </p:cBhvr>
                                      <p:to>
                                        <p:strVal val="visible"/>
                                      </p:to>
                                    </p:set>
                                    <p:animEffect filter="fade" transition="in">
                                      <p:cBhvr>
                                        <p:cTn dur="1000"/>
                                        <p:tgtEl>
                                          <p:spTgt spid="237">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7" st="17"/>
                                            </p:txEl>
                                          </p:spTgt>
                                        </p:tgtEl>
                                        <p:attrNameLst>
                                          <p:attrName>style.visibility</p:attrName>
                                        </p:attrNameLst>
                                      </p:cBhvr>
                                      <p:to>
                                        <p:strVal val="visible"/>
                                      </p:to>
                                    </p:set>
                                    <p:animEffect filter="fade" transition="in">
                                      <p:cBhvr>
                                        <p:cTn dur="1000"/>
                                        <p:tgtEl>
                                          <p:spTgt spid="237">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8" st="18"/>
                                            </p:txEl>
                                          </p:spTgt>
                                        </p:tgtEl>
                                        <p:attrNameLst>
                                          <p:attrName>style.visibility</p:attrName>
                                        </p:attrNameLst>
                                      </p:cBhvr>
                                      <p:to>
                                        <p:strVal val="visible"/>
                                      </p:to>
                                    </p:set>
                                    <p:animEffect filter="fade" transition="in">
                                      <p:cBhvr>
                                        <p:cTn dur="1000"/>
                                        <p:tgtEl>
                                          <p:spTgt spid="237">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19" st="19"/>
                                            </p:txEl>
                                          </p:spTgt>
                                        </p:tgtEl>
                                        <p:attrNameLst>
                                          <p:attrName>style.visibility</p:attrName>
                                        </p:attrNameLst>
                                      </p:cBhvr>
                                      <p:to>
                                        <p:strVal val="visible"/>
                                      </p:to>
                                    </p:set>
                                    <p:animEffect filter="fade" transition="in">
                                      <p:cBhvr>
                                        <p:cTn dur="1000"/>
                                        <p:tgtEl>
                                          <p:spTgt spid="237">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0" st="20"/>
                                            </p:txEl>
                                          </p:spTgt>
                                        </p:tgtEl>
                                        <p:attrNameLst>
                                          <p:attrName>style.visibility</p:attrName>
                                        </p:attrNameLst>
                                      </p:cBhvr>
                                      <p:to>
                                        <p:strVal val="visible"/>
                                      </p:to>
                                    </p:set>
                                    <p:animEffect filter="fade" transition="in">
                                      <p:cBhvr>
                                        <p:cTn dur="1000"/>
                                        <p:tgtEl>
                                          <p:spTgt spid="237">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1" st="21"/>
                                            </p:txEl>
                                          </p:spTgt>
                                        </p:tgtEl>
                                        <p:attrNameLst>
                                          <p:attrName>style.visibility</p:attrName>
                                        </p:attrNameLst>
                                      </p:cBhvr>
                                      <p:to>
                                        <p:strVal val="visible"/>
                                      </p:to>
                                    </p:set>
                                    <p:animEffect filter="fade" transition="in">
                                      <p:cBhvr>
                                        <p:cTn dur="1000"/>
                                        <p:tgtEl>
                                          <p:spTgt spid="237">
                                            <p:txEl>
                                              <p:pRg end="21" st="2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2" st="22"/>
                                            </p:txEl>
                                          </p:spTgt>
                                        </p:tgtEl>
                                        <p:attrNameLst>
                                          <p:attrName>style.visibility</p:attrName>
                                        </p:attrNameLst>
                                      </p:cBhvr>
                                      <p:to>
                                        <p:strVal val="visible"/>
                                      </p:to>
                                    </p:set>
                                    <p:animEffect filter="fade" transition="in">
                                      <p:cBhvr>
                                        <p:cTn dur="1000"/>
                                        <p:tgtEl>
                                          <p:spTgt spid="237">
                                            <p:txEl>
                                              <p:pRg end="22" st="2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3" st="23"/>
                                            </p:txEl>
                                          </p:spTgt>
                                        </p:tgtEl>
                                        <p:attrNameLst>
                                          <p:attrName>style.visibility</p:attrName>
                                        </p:attrNameLst>
                                      </p:cBhvr>
                                      <p:to>
                                        <p:strVal val="visible"/>
                                      </p:to>
                                    </p:set>
                                    <p:animEffect filter="fade" transition="in">
                                      <p:cBhvr>
                                        <p:cTn dur="1000"/>
                                        <p:tgtEl>
                                          <p:spTgt spid="237">
                                            <p:txEl>
                                              <p:pRg end="23" st="2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xEl>
                                              <p:pRg end="24" st="24"/>
                                            </p:txEl>
                                          </p:spTgt>
                                        </p:tgtEl>
                                        <p:attrNameLst>
                                          <p:attrName>style.visibility</p:attrName>
                                        </p:attrNameLst>
                                      </p:cBhvr>
                                      <p:to>
                                        <p:strVal val="visible"/>
                                      </p:to>
                                    </p:set>
                                    <p:animEffect filter="fade" transition="in">
                                      <p:cBhvr>
                                        <p:cTn dur="1000"/>
                                        <p:tgtEl>
                                          <p:spTgt spid="237">
                                            <p:txEl>
                                              <p:pRg end="24" st="2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5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43" name="Google Shape;243;p50"/>
          <p:cNvSpPr txBox="1"/>
          <p:nvPr/>
        </p:nvSpPr>
        <p:spPr>
          <a:xfrm>
            <a:off x="4774350" y="1309850"/>
            <a:ext cx="39951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API es una sigla que procede de la lengua inglesa y que alude a la expresión Application Programming Interface (cuya traducción es Interfaz de Programación de Aplicaciones)</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lt1"/>
                </a:solidFill>
                <a:latin typeface="Montserrat"/>
                <a:ea typeface="Montserrat"/>
                <a:cs typeface="Montserrat"/>
                <a:sym typeface="Montserrat"/>
              </a:rPr>
              <a:t>Podemos entender la API como un código que indica a las aplicaciones cómo pueden mantener una comunicación entre sí. Estas reglas permiten que los distintos programas mantengan interacciones.</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lt1"/>
              </a:solidFill>
              <a:latin typeface="Montserrat"/>
              <a:ea typeface="Montserrat"/>
              <a:cs typeface="Montserrat"/>
              <a:sym typeface="Montserrat"/>
            </a:endParaRPr>
          </a:p>
        </p:txBody>
      </p:sp>
      <p:sp>
        <p:nvSpPr>
          <p:cNvPr id="244" name="Google Shape;244;p5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a:t>
            </a:r>
            <a:endParaRPr/>
          </a:p>
        </p:txBody>
      </p:sp>
      <p:pic>
        <p:nvPicPr>
          <p:cNvPr id="245" name="Google Shape;245;p50"/>
          <p:cNvPicPr preferRelativeResize="0"/>
          <p:nvPr/>
        </p:nvPicPr>
        <p:blipFill rotWithShape="1">
          <a:blip r:embed="rId4">
            <a:alphaModFix/>
          </a:blip>
          <a:srcRect b="27086" l="0" r="0" t="28971"/>
          <a:stretch/>
        </p:blipFill>
        <p:spPr>
          <a:xfrm>
            <a:off x="1342068" y="2791133"/>
            <a:ext cx="1588094" cy="301950"/>
          </a:xfrm>
          <a:prstGeom prst="rect">
            <a:avLst/>
          </a:prstGeom>
          <a:noFill/>
          <a:ln>
            <a:noFill/>
          </a:ln>
        </p:spPr>
      </p:pic>
      <p:pic>
        <p:nvPicPr>
          <p:cNvPr id="246" name="Google Shape;246;p50"/>
          <p:cNvPicPr preferRelativeResize="0"/>
          <p:nvPr/>
        </p:nvPicPr>
        <p:blipFill>
          <a:blip r:embed="rId5">
            <a:alphaModFix/>
          </a:blip>
          <a:stretch>
            <a:fillRect/>
          </a:stretch>
        </p:blipFill>
        <p:spPr>
          <a:xfrm>
            <a:off x="1" y="1980542"/>
            <a:ext cx="4384383" cy="1414733"/>
          </a:xfrm>
          <a:prstGeom prst="rect">
            <a:avLst/>
          </a:prstGeom>
          <a:noFill/>
          <a:ln>
            <a:noFill/>
          </a:ln>
        </p:spPr>
      </p:pic>
      <p:pic>
        <p:nvPicPr>
          <p:cNvPr descr="Google_Chrome_icon_(2011).png" id="247" name="Google Shape;247;p50"/>
          <p:cNvPicPr preferRelativeResize="0"/>
          <p:nvPr/>
        </p:nvPicPr>
        <p:blipFill>
          <a:blip r:embed="rId6">
            <a:alphaModFix/>
          </a:blip>
          <a:stretch>
            <a:fillRect/>
          </a:stretch>
        </p:blipFill>
        <p:spPr>
          <a:xfrm>
            <a:off x="814482" y="1812949"/>
            <a:ext cx="335800" cy="262458"/>
          </a:xfrm>
          <a:prstGeom prst="rect">
            <a:avLst/>
          </a:prstGeom>
          <a:noFill/>
          <a:ln>
            <a:noFill/>
          </a:ln>
        </p:spPr>
      </p:pic>
      <p:pic>
        <p:nvPicPr>
          <p:cNvPr descr="Google_Chrome_icon_(2011).png" id="248" name="Google Shape;248;p50"/>
          <p:cNvPicPr preferRelativeResize="0"/>
          <p:nvPr/>
        </p:nvPicPr>
        <p:blipFill>
          <a:blip r:embed="rId6">
            <a:alphaModFix/>
          </a:blip>
          <a:stretch>
            <a:fillRect/>
          </a:stretch>
        </p:blipFill>
        <p:spPr>
          <a:xfrm>
            <a:off x="361093" y="3288590"/>
            <a:ext cx="176540" cy="137983"/>
          </a:xfrm>
          <a:prstGeom prst="rect">
            <a:avLst/>
          </a:prstGeom>
          <a:noFill/>
          <a:ln>
            <a:noFill/>
          </a:ln>
        </p:spPr>
      </p:pic>
      <p:pic>
        <p:nvPicPr>
          <p:cNvPr id="249" name="Google Shape;249;p50"/>
          <p:cNvPicPr preferRelativeResize="0"/>
          <p:nvPr/>
        </p:nvPicPr>
        <p:blipFill>
          <a:blip r:embed="rId7">
            <a:alphaModFix/>
          </a:blip>
          <a:stretch>
            <a:fillRect/>
          </a:stretch>
        </p:blipFill>
        <p:spPr>
          <a:xfrm>
            <a:off x="4233476" y="2280519"/>
            <a:ext cx="335800" cy="228732"/>
          </a:xfrm>
          <a:prstGeom prst="rect">
            <a:avLst/>
          </a:prstGeom>
          <a:noFill/>
          <a:ln>
            <a:noFill/>
          </a:ln>
        </p:spPr>
      </p:pic>
      <p:pic>
        <p:nvPicPr>
          <p:cNvPr id="250" name="Google Shape;250;p50"/>
          <p:cNvPicPr preferRelativeResize="0"/>
          <p:nvPr/>
        </p:nvPicPr>
        <p:blipFill>
          <a:blip r:embed="rId7">
            <a:alphaModFix/>
          </a:blip>
          <a:stretch>
            <a:fillRect/>
          </a:stretch>
        </p:blipFill>
        <p:spPr>
          <a:xfrm>
            <a:off x="638539" y="3288590"/>
            <a:ext cx="202569" cy="137982"/>
          </a:xfrm>
          <a:prstGeom prst="rect">
            <a:avLst/>
          </a:prstGeom>
          <a:noFill/>
          <a:ln>
            <a:noFill/>
          </a:ln>
        </p:spPr>
      </p:pic>
      <p:sp>
        <p:nvSpPr>
          <p:cNvPr id="251" name="Google Shape;251;p50"/>
          <p:cNvSpPr txBox="1"/>
          <p:nvPr/>
        </p:nvSpPr>
        <p:spPr>
          <a:xfrm>
            <a:off x="498215" y="3253132"/>
            <a:ext cx="17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6D9EEB"/>
                </a:solidFill>
                <a:latin typeface="Nunito"/>
                <a:ea typeface="Nunito"/>
                <a:cs typeface="Nunito"/>
                <a:sym typeface="Nunito"/>
              </a:rPr>
              <a:t>+</a:t>
            </a:r>
            <a:endParaRPr b="1" sz="2000">
              <a:solidFill>
                <a:srgbClr val="6D9EEB"/>
              </a:solidFill>
              <a:latin typeface="Nunito"/>
              <a:ea typeface="Nunito"/>
              <a:cs typeface="Nunito"/>
              <a:sym typeface="Nunito"/>
            </a:endParaRPr>
          </a:p>
        </p:txBody>
      </p:sp>
      <p:pic>
        <p:nvPicPr>
          <p:cNvPr id="252" name="Google Shape;252;p50"/>
          <p:cNvPicPr preferRelativeResize="0"/>
          <p:nvPr/>
        </p:nvPicPr>
        <p:blipFill>
          <a:blip r:embed="rId8">
            <a:alphaModFix/>
          </a:blip>
          <a:stretch>
            <a:fillRect/>
          </a:stretch>
        </p:blipFill>
        <p:spPr>
          <a:xfrm>
            <a:off x="2912170" y="1883490"/>
            <a:ext cx="123517" cy="239900"/>
          </a:xfrm>
          <a:prstGeom prst="rect">
            <a:avLst/>
          </a:prstGeom>
          <a:noFill/>
          <a:ln>
            <a:noFill/>
          </a:ln>
        </p:spPr>
      </p:pic>
      <p:pic>
        <p:nvPicPr>
          <p:cNvPr id="253" name="Google Shape;253;p50"/>
          <p:cNvPicPr preferRelativeResize="0"/>
          <p:nvPr/>
        </p:nvPicPr>
        <p:blipFill>
          <a:blip r:embed="rId9">
            <a:alphaModFix/>
          </a:blip>
          <a:stretch>
            <a:fillRect/>
          </a:stretch>
        </p:blipFill>
        <p:spPr>
          <a:xfrm>
            <a:off x="2860838" y="3201178"/>
            <a:ext cx="123523" cy="2398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51"/>
          <p:cNvPicPr preferRelativeResize="0"/>
          <p:nvPr/>
        </p:nvPicPr>
        <p:blipFill>
          <a:blip r:embed="rId3">
            <a:alphaModFix/>
          </a:blip>
          <a:stretch>
            <a:fillRect/>
          </a:stretch>
        </p:blipFill>
        <p:spPr>
          <a:xfrm>
            <a:off x="589300" y="282900"/>
            <a:ext cx="8051776" cy="4529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4"/>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Módulo IV: Data Wrangling.</a:t>
            </a:r>
            <a:endParaRPr b="1"/>
          </a:p>
        </p:txBody>
      </p:sp>
      <p:pic>
        <p:nvPicPr>
          <p:cNvPr id="136" name="Google Shape;136;p3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37" name="Google Shape;137;p3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38" name="Google Shape;138;p34"/>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2"/>
          <p:cNvSpPr txBox="1"/>
          <p:nvPr>
            <p:ph type="title"/>
          </p:nvPr>
        </p:nvSpPr>
        <p:spPr>
          <a:xfrm>
            <a:off x="205500" y="994525"/>
            <a:ext cx="7786800" cy="603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0" lang="en" sz="4700">
                <a:solidFill>
                  <a:schemeClr val="accent1"/>
                </a:solidFill>
                <a:latin typeface="Nunito"/>
                <a:ea typeface="Nunito"/>
                <a:cs typeface="Nunito"/>
                <a:sym typeface="Nunito"/>
              </a:rPr>
              <a:t>Hello world con postman</a:t>
            </a:r>
            <a:endParaRPr sz="5400"/>
          </a:p>
        </p:txBody>
      </p:sp>
      <p:pic>
        <p:nvPicPr>
          <p:cNvPr id="264" name="Google Shape;264;p52"/>
          <p:cNvPicPr preferRelativeResize="0"/>
          <p:nvPr/>
        </p:nvPicPr>
        <p:blipFill>
          <a:blip r:embed="rId3">
            <a:alphaModFix/>
          </a:blip>
          <a:stretch>
            <a:fillRect/>
          </a:stretch>
        </p:blipFill>
        <p:spPr>
          <a:xfrm>
            <a:off x="1776000" y="1963775"/>
            <a:ext cx="4370826" cy="2868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3"/>
          <p:cNvSpPr txBox="1"/>
          <p:nvPr>
            <p:ph type="ctrTitle"/>
          </p:nvPr>
        </p:nvSpPr>
        <p:spPr>
          <a:xfrm>
            <a:off x="170550" y="455775"/>
            <a:ext cx="8520600" cy="729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Postman </a:t>
            </a:r>
            <a:endParaRPr/>
          </a:p>
        </p:txBody>
      </p:sp>
      <p:sp>
        <p:nvSpPr>
          <p:cNvPr id="270" name="Google Shape;270;p53"/>
          <p:cNvSpPr txBox="1"/>
          <p:nvPr/>
        </p:nvSpPr>
        <p:spPr>
          <a:xfrm>
            <a:off x="1628925" y="1576600"/>
            <a:ext cx="6209700" cy="1656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GET: fetch data from app</a:t>
            </a:r>
            <a:endParaRPr sz="1700">
              <a:solidFill>
                <a:schemeClr val="accent1"/>
              </a:solidFill>
              <a:latin typeface="Nunito"/>
              <a:ea typeface="Nunito"/>
              <a:cs typeface="Nunito"/>
              <a:sym typeface="Nunito"/>
            </a:endParaRPr>
          </a:p>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POST: insert new data to app</a:t>
            </a:r>
            <a:endParaRPr sz="1700">
              <a:solidFill>
                <a:schemeClr val="accent1"/>
              </a:solidFill>
              <a:latin typeface="Nunito"/>
              <a:ea typeface="Nunito"/>
              <a:cs typeface="Nunito"/>
              <a:sym typeface="Nunito"/>
            </a:endParaRPr>
          </a:p>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PUT: update data of APP</a:t>
            </a:r>
            <a:endParaRPr sz="1700">
              <a:solidFill>
                <a:schemeClr val="accent1"/>
              </a:solidFill>
              <a:latin typeface="Nunito"/>
              <a:ea typeface="Nunito"/>
              <a:cs typeface="Nunito"/>
              <a:sym typeface="Nunito"/>
            </a:endParaRPr>
          </a:p>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DELETE: delete app data</a:t>
            </a:r>
            <a:endParaRPr sz="170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70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70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6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6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16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sz="2000">
              <a:solidFill>
                <a:srgbClr val="595959"/>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4"/>
          <p:cNvSpPr txBox="1"/>
          <p:nvPr>
            <p:ph type="title"/>
          </p:nvPr>
        </p:nvSpPr>
        <p:spPr>
          <a:xfrm>
            <a:off x="311700" y="109025"/>
            <a:ext cx="4248900" cy="553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Hello world con postman</a:t>
            </a:r>
            <a:endParaRPr sz="3100"/>
          </a:p>
        </p:txBody>
      </p:sp>
      <p:pic>
        <p:nvPicPr>
          <p:cNvPr id="276" name="Google Shape;276;p54"/>
          <p:cNvPicPr preferRelativeResize="0"/>
          <p:nvPr/>
        </p:nvPicPr>
        <p:blipFill>
          <a:blip r:embed="rId3">
            <a:alphaModFix/>
          </a:blip>
          <a:stretch>
            <a:fillRect/>
          </a:stretch>
        </p:blipFill>
        <p:spPr>
          <a:xfrm>
            <a:off x="775150" y="769100"/>
            <a:ext cx="7437225" cy="4175874"/>
          </a:xfrm>
          <a:prstGeom prst="rect">
            <a:avLst/>
          </a:prstGeom>
          <a:noFill/>
          <a:ln>
            <a:noFill/>
          </a:ln>
        </p:spPr>
      </p:pic>
      <p:cxnSp>
        <p:nvCxnSpPr>
          <p:cNvPr id="277" name="Google Shape;277;p54"/>
          <p:cNvCxnSpPr/>
          <p:nvPr/>
        </p:nvCxnSpPr>
        <p:spPr>
          <a:xfrm>
            <a:off x="749625" y="3517425"/>
            <a:ext cx="7588500" cy="11400"/>
          </a:xfrm>
          <a:prstGeom prst="straightConnector1">
            <a:avLst/>
          </a:prstGeom>
          <a:noFill/>
          <a:ln cap="flat" cmpd="sng" w="28575">
            <a:solidFill>
              <a:schemeClr val="accent6"/>
            </a:solidFill>
            <a:prstDash val="solid"/>
            <a:round/>
            <a:headEnd len="med" w="med" type="none"/>
            <a:tailEnd len="med" w="med" type="none"/>
          </a:ln>
        </p:spPr>
      </p:cxnSp>
      <p:sp>
        <p:nvSpPr>
          <p:cNvPr id="278" name="Google Shape;278;p54"/>
          <p:cNvSpPr txBox="1"/>
          <p:nvPr/>
        </p:nvSpPr>
        <p:spPr>
          <a:xfrm>
            <a:off x="855875" y="4428475"/>
            <a:ext cx="13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6"/>
                </a:highlight>
                <a:latin typeface="Nunito"/>
                <a:ea typeface="Nunito"/>
                <a:cs typeface="Nunito"/>
                <a:sym typeface="Nunito"/>
              </a:rPr>
              <a:t>response</a:t>
            </a:r>
            <a:endParaRPr>
              <a:highlight>
                <a:schemeClr val="accent6"/>
              </a:highlight>
              <a:latin typeface="Nunito"/>
              <a:ea typeface="Nunito"/>
              <a:cs typeface="Nunito"/>
              <a:sym typeface="Nunito"/>
            </a:endParaRPr>
          </a:p>
        </p:txBody>
      </p:sp>
      <p:sp>
        <p:nvSpPr>
          <p:cNvPr id="279" name="Google Shape;279;p54"/>
          <p:cNvSpPr txBox="1"/>
          <p:nvPr/>
        </p:nvSpPr>
        <p:spPr>
          <a:xfrm>
            <a:off x="973650" y="2345550"/>
            <a:ext cx="13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6"/>
                </a:highlight>
                <a:latin typeface="Nunito"/>
                <a:ea typeface="Nunito"/>
                <a:cs typeface="Nunito"/>
                <a:sym typeface="Nunito"/>
              </a:rPr>
              <a:t>request</a:t>
            </a:r>
            <a:endParaRPr>
              <a:highlight>
                <a:schemeClr val="accent6"/>
              </a:highlight>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Custom Test</a:t>
            </a:r>
            <a:endParaRPr sz="3100"/>
          </a:p>
        </p:txBody>
      </p:sp>
      <p:pic>
        <p:nvPicPr>
          <p:cNvPr id="285" name="Google Shape;285;p55"/>
          <p:cNvPicPr preferRelativeResize="0"/>
          <p:nvPr/>
        </p:nvPicPr>
        <p:blipFill>
          <a:blip r:embed="rId3">
            <a:alphaModFix/>
          </a:blip>
          <a:stretch>
            <a:fillRect/>
          </a:stretch>
        </p:blipFill>
        <p:spPr>
          <a:xfrm>
            <a:off x="846275" y="1062550"/>
            <a:ext cx="6168176" cy="3681501"/>
          </a:xfrm>
          <a:prstGeom prst="rect">
            <a:avLst/>
          </a:prstGeom>
          <a:noFill/>
          <a:ln>
            <a:noFill/>
          </a:ln>
        </p:spPr>
      </p:pic>
      <p:cxnSp>
        <p:nvCxnSpPr>
          <p:cNvPr id="286" name="Google Shape;286;p55"/>
          <p:cNvCxnSpPr/>
          <p:nvPr/>
        </p:nvCxnSpPr>
        <p:spPr>
          <a:xfrm flipH="1">
            <a:off x="2388450" y="2764525"/>
            <a:ext cx="5641800" cy="1871100"/>
          </a:xfrm>
          <a:prstGeom prst="straightConnector1">
            <a:avLst/>
          </a:prstGeom>
          <a:noFill/>
          <a:ln cap="flat" cmpd="sng" w="19050">
            <a:solidFill>
              <a:schemeClr val="accent6"/>
            </a:solidFill>
            <a:prstDash val="solid"/>
            <a:round/>
            <a:headEnd len="med" w="med" type="none"/>
            <a:tailEnd len="med" w="med" type="triangle"/>
          </a:ln>
        </p:spPr>
      </p:cxnSp>
      <p:cxnSp>
        <p:nvCxnSpPr>
          <p:cNvPr id="287" name="Google Shape;287;p55"/>
          <p:cNvCxnSpPr/>
          <p:nvPr/>
        </p:nvCxnSpPr>
        <p:spPr>
          <a:xfrm flipH="1">
            <a:off x="2999625" y="2661075"/>
            <a:ext cx="4955400" cy="4890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6"/>
          <p:cNvPicPr preferRelativeResize="0"/>
          <p:nvPr/>
        </p:nvPicPr>
        <p:blipFill>
          <a:blip r:embed="rId3">
            <a:alphaModFix/>
          </a:blip>
          <a:stretch>
            <a:fillRect/>
          </a:stretch>
        </p:blipFill>
        <p:spPr>
          <a:xfrm>
            <a:off x="152400" y="496950"/>
            <a:ext cx="8839204" cy="293920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98" name="Google Shape;298;p57"/>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Anaconda Navigator</a:t>
            </a:r>
            <a:endParaRPr/>
          </a:p>
        </p:txBody>
      </p:sp>
      <p:sp>
        <p:nvSpPr>
          <p:cNvPr id="299" name="Google Shape;299;p57"/>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Anaconda Distribution es la Suite más completa para la Ciencia de datos con Python y que nos brinda una gran cantidad de funcionalidades que permitirán que desarrollemos aplicaciones de una manera más eficiente, rápida y sencilla.</a:t>
            </a:r>
            <a:endParaRPr sz="1300"/>
          </a:p>
          <a:p>
            <a:pPr indent="0" lvl="0" marL="0" rtl="0" algn="l">
              <a:spcBef>
                <a:spcPts val="1600"/>
              </a:spcBef>
              <a:spcAft>
                <a:spcPts val="1600"/>
              </a:spcAft>
              <a:buNone/>
            </a:pPr>
            <a:r>
              <a:t/>
            </a:r>
            <a:endParaRPr>
              <a:latin typeface="Montserrat"/>
              <a:ea typeface="Montserrat"/>
              <a:cs typeface="Montserrat"/>
              <a:sym typeface="Montserrat"/>
            </a:endParaRPr>
          </a:p>
        </p:txBody>
      </p:sp>
      <p:pic>
        <p:nvPicPr>
          <p:cNvPr id="300" name="Google Shape;300;p57"/>
          <p:cNvPicPr preferRelativeResize="0"/>
          <p:nvPr/>
        </p:nvPicPr>
        <p:blipFill>
          <a:blip r:embed="rId4">
            <a:alphaModFix/>
          </a:blip>
          <a:stretch>
            <a:fillRect/>
          </a:stretch>
        </p:blipFill>
        <p:spPr>
          <a:xfrm>
            <a:off x="877600" y="1689925"/>
            <a:ext cx="3028950" cy="1504950"/>
          </a:xfrm>
          <a:prstGeom prst="rect">
            <a:avLst/>
          </a:prstGeom>
          <a:noFill/>
          <a:ln>
            <a:noFill/>
          </a:ln>
        </p:spPr>
      </p:pic>
      <p:sp>
        <p:nvSpPr>
          <p:cNvPr id="301" name="Google Shape;301;p57"/>
          <p:cNvSpPr txBox="1"/>
          <p:nvPr/>
        </p:nvSpPr>
        <p:spPr>
          <a:xfrm>
            <a:off x="778925" y="4149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u="sng">
                <a:solidFill>
                  <a:schemeClr val="accent5"/>
                </a:solidFill>
                <a:latin typeface="Montserrat"/>
                <a:ea typeface="Montserrat"/>
                <a:cs typeface="Montserrat"/>
                <a:sym typeface="Montserrat"/>
                <a:hlinkClick r:id="rId5">
                  <a:extLst>
                    <a:ext uri="{A12FA001-AC4F-418D-AE19-62706E023703}">
                      <ahyp:hlinkClr val="tx"/>
                    </a:ext>
                  </a:extLst>
                </a:hlinkClick>
              </a:rPr>
              <a:t>Dar click aqui para mas info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8"/>
          <p:cNvSpPr/>
          <p:nvPr/>
        </p:nvSpPr>
        <p:spPr>
          <a:xfrm>
            <a:off x="429750" y="1705550"/>
            <a:ext cx="3667800" cy="26994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8"/>
          <p:cNvSpPr txBox="1"/>
          <p:nvPr>
            <p:ph type="title"/>
          </p:nvPr>
        </p:nvSpPr>
        <p:spPr>
          <a:xfrm>
            <a:off x="1899450" y="137073"/>
            <a:ext cx="53451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 es un Python virtual environment?</a:t>
            </a:r>
            <a:endParaRPr/>
          </a:p>
        </p:txBody>
      </p:sp>
      <p:pic>
        <p:nvPicPr>
          <p:cNvPr id="308" name="Google Shape;308;p58"/>
          <p:cNvPicPr preferRelativeResize="0"/>
          <p:nvPr/>
        </p:nvPicPr>
        <p:blipFill rotWithShape="1">
          <a:blip r:embed="rId3">
            <a:alphaModFix/>
          </a:blip>
          <a:srcRect b="0" l="26391" r="23585" t="0"/>
          <a:stretch/>
        </p:blipFill>
        <p:spPr>
          <a:xfrm>
            <a:off x="926625" y="2368550"/>
            <a:ext cx="564050" cy="651500"/>
          </a:xfrm>
          <a:prstGeom prst="rect">
            <a:avLst/>
          </a:prstGeom>
          <a:noFill/>
          <a:ln>
            <a:noFill/>
          </a:ln>
        </p:spPr>
      </p:pic>
      <p:pic>
        <p:nvPicPr>
          <p:cNvPr id="309" name="Google Shape;309;p58"/>
          <p:cNvPicPr preferRelativeResize="0"/>
          <p:nvPr/>
        </p:nvPicPr>
        <p:blipFill>
          <a:blip r:embed="rId4">
            <a:alphaModFix/>
          </a:blip>
          <a:stretch>
            <a:fillRect/>
          </a:stretch>
        </p:blipFill>
        <p:spPr>
          <a:xfrm>
            <a:off x="2704000" y="2314362"/>
            <a:ext cx="759875" cy="759875"/>
          </a:xfrm>
          <a:prstGeom prst="rect">
            <a:avLst/>
          </a:prstGeom>
          <a:noFill/>
          <a:ln>
            <a:noFill/>
          </a:ln>
        </p:spPr>
      </p:pic>
      <p:sp>
        <p:nvSpPr>
          <p:cNvPr id="310" name="Google Shape;310;p58"/>
          <p:cNvSpPr txBox="1"/>
          <p:nvPr>
            <p:ph idx="1" type="subTitle"/>
          </p:nvPr>
        </p:nvSpPr>
        <p:spPr>
          <a:xfrm>
            <a:off x="564050" y="3158075"/>
            <a:ext cx="1759200" cy="4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version = 3.7</a:t>
            </a:r>
            <a:endParaRPr/>
          </a:p>
        </p:txBody>
      </p:sp>
      <p:sp>
        <p:nvSpPr>
          <p:cNvPr id="311" name="Google Shape;311;p58"/>
          <p:cNvSpPr txBox="1"/>
          <p:nvPr>
            <p:ph idx="1" type="subTitle"/>
          </p:nvPr>
        </p:nvSpPr>
        <p:spPr>
          <a:xfrm>
            <a:off x="2250500" y="3158075"/>
            <a:ext cx="1847100" cy="87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Libaries:</a:t>
            </a:r>
            <a:endParaRPr/>
          </a:p>
          <a:p>
            <a:pPr indent="0" lvl="0" marL="0" rtl="0" algn="ctr">
              <a:spcBef>
                <a:spcPts val="0"/>
              </a:spcBef>
              <a:spcAft>
                <a:spcPts val="0"/>
              </a:spcAft>
              <a:buNone/>
            </a:pPr>
            <a:r>
              <a:rPr lang="en"/>
              <a:t>Pandas</a:t>
            </a:r>
            <a:endParaRPr/>
          </a:p>
          <a:p>
            <a:pPr indent="0" lvl="0" marL="0" rtl="0" algn="ctr">
              <a:spcBef>
                <a:spcPts val="0"/>
              </a:spcBef>
              <a:spcAft>
                <a:spcPts val="0"/>
              </a:spcAft>
              <a:buNone/>
            </a:pPr>
            <a:r>
              <a:rPr lang="en"/>
              <a:t>Numpy</a:t>
            </a:r>
            <a:endParaRPr/>
          </a:p>
          <a:p>
            <a:pPr indent="0" lvl="0" marL="0" rtl="0" algn="ctr">
              <a:spcBef>
                <a:spcPts val="0"/>
              </a:spcBef>
              <a:spcAft>
                <a:spcPts val="0"/>
              </a:spcAft>
              <a:buNone/>
            </a:pPr>
            <a:r>
              <a:rPr lang="en"/>
              <a:t>tensorflow</a:t>
            </a:r>
            <a:endParaRPr/>
          </a:p>
        </p:txBody>
      </p:sp>
      <p:sp>
        <p:nvSpPr>
          <p:cNvPr id="312" name="Google Shape;312;p58"/>
          <p:cNvSpPr txBox="1"/>
          <p:nvPr>
            <p:ph idx="1" type="subTitle"/>
          </p:nvPr>
        </p:nvSpPr>
        <p:spPr>
          <a:xfrm>
            <a:off x="1119325" y="1260050"/>
            <a:ext cx="1759200" cy="4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Environment devf</a:t>
            </a:r>
            <a:endParaRPr/>
          </a:p>
        </p:txBody>
      </p:sp>
      <p:sp>
        <p:nvSpPr>
          <p:cNvPr id="313" name="Google Shape;313;p58"/>
          <p:cNvSpPr/>
          <p:nvPr/>
        </p:nvSpPr>
        <p:spPr>
          <a:xfrm>
            <a:off x="4799025" y="1804250"/>
            <a:ext cx="3667800" cy="26994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58"/>
          <p:cNvPicPr preferRelativeResize="0"/>
          <p:nvPr/>
        </p:nvPicPr>
        <p:blipFill rotWithShape="1">
          <a:blip r:embed="rId3">
            <a:alphaModFix/>
          </a:blip>
          <a:srcRect b="0" l="26391" r="23585" t="0"/>
          <a:stretch/>
        </p:blipFill>
        <p:spPr>
          <a:xfrm>
            <a:off x="5295900" y="2467250"/>
            <a:ext cx="564050" cy="651500"/>
          </a:xfrm>
          <a:prstGeom prst="rect">
            <a:avLst/>
          </a:prstGeom>
          <a:noFill/>
          <a:ln>
            <a:noFill/>
          </a:ln>
        </p:spPr>
      </p:pic>
      <p:pic>
        <p:nvPicPr>
          <p:cNvPr id="315" name="Google Shape;315;p58"/>
          <p:cNvPicPr preferRelativeResize="0"/>
          <p:nvPr/>
        </p:nvPicPr>
        <p:blipFill>
          <a:blip r:embed="rId4">
            <a:alphaModFix/>
          </a:blip>
          <a:stretch>
            <a:fillRect/>
          </a:stretch>
        </p:blipFill>
        <p:spPr>
          <a:xfrm>
            <a:off x="7073275" y="2413062"/>
            <a:ext cx="759875" cy="759875"/>
          </a:xfrm>
          <a:prstGeom prst="rect">
            <a:avLst/>
          </a:prstGeom>
          <a:noFill/>
          <a:ln>
            <a:noFill/>
          </a:ln>
        </p:spPr>
      </p:pic>
      <p:sp>
        <p:nvSpPr>
          <p:cNvPr id="316" name="Google Shape;316;p58"/>
          <p:cNvSpPr txBox="1"/>
          <p:nvPr>
            <p:ph idx="1" type="subTitle"/>
          </p:nvPr>
        </p:nvSpPr>
        <p:spPr>
          <a:xfrm>
            <a:off x="4933325" y="3256775"/>
            <a:ext cx="1759200" cy="4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Python version = 3.9</a:t>
            </a:r>
            <a:endParaRPr/>
          </a:p>
        </p:txBody>
      </p:sp>
      <p:sp>
        <p:nvSpPr>
          <p:cNvPr id="317" name="Google Shape;317;p58"/>
          <p:cNvSpPr txBox="1"/>
          <p:nvPr>
            <p:ph idx="1" type="subTitle"/>
          </p:nvPr>
        </p:nvSpPr>
        <p:spPr>
          <a:xfrm>
            <a:off x="6619775" y="3256775"/>
            <a:ext cx="1847100" cy="124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Libaries:</a:t>
            </a:r>
            <a:endParaRPr/>
          </a:p>
          <a:p>
            <a:pPr indent="0" lvl="0" marL="0" rtl="0" algn="ctr">
              <a:spcBef>
                <a:spcPts val="0"/>
              </a:spcBef>
              <a:spcAft>
                <a:spcPts val="0"/>
              </a:spcAft>
              <a:buNone/>
            </a:pPr>
            <a:r>
              <a:rPr lang="en"/>
              <a:t>Pandas</a:t>
            </a:r>
            <a:endParaRPr/>
          </a:p>
          <a:p>
            <a:pPr indent="0" lvl="0" marL="0" rtl="0" algn="ctr">
              <a:spcBef>
                <a:spcPts val="0"/>
              </a:spcBef>
              <a:spcAft>
                <a:spcPts val="0"/>
              </a:spcAft>
              <a:buNone/>
            </a:pPr>
            <a:r>
              <a:rPr lang="en"/>
              <a:t>scipy</a:t>
            </a:r>
            <a:endParaRPr/>
          </a:p>
          <a:p>
            <a:pPr indent="0" lvl="0" marL="0" rtl="0" algn="ctr">
              <a:spcBef>
                <a:spcPts val="0"/>
              </a:spcBef>
              <a:spcAft>
                <a:spcPts val="0"/>
              </a:spcAft>
              <a:buNone/>
            </a:pPr>
            <a:r>
              <a:rPr lang="en"/>
              <a:t>Tensorflow</a:t>
            </a:r>
            <a:endParaRPr/>
          </a:p>
          <a:p>
            <a:pPr indent="0" lvl="0" marL="0" rtl="0" algn="ctr">
              <a:spcBef>
                <a:spcPts val="0"/>
              </a:spcBef>
              <a:spcAft>
                <a:spcPts val="0"/>
              </a:spcAft>
              <a:buNone/>
            </a:pPr>
            <a:r>
              <a:rPr lang="en"/>
              <a:t>Sklearn</a:t>
            </a:r>
            <a:endParaRPr/>
          </a:p>
          <a:p>
            <a:pPr indent="0" lvl="0" marL="0" rtl="0" algn="ctr">
              <a:spcBef>
                <a:spcPts val="0"/>
              </a:spcBef>
              <a:spcAft>
                <a:spcPts val="0"/>
              </a:spcAft>
              <a:buNone/>
            </a:pPr>
            <a:r>
              <a:rPr lang="en"/>
              <a:t>Flake8</a:t>
            </a:r>
            <a:endParaRPr/>
          </a:p>
          <a:p>
            <a:pPr indent="0" lvl="0" marL="0" rtl="0" algn="ctr">
              <a:spcBef>
                <a:spcPts val="0"/>
              </a:spcBef>
              <a:spcAft>
                <a:spcPts val="0"/>
              </a:spcAft>
              <a:buNone/>
            </a:pPr>
            <a:r>
              <a:t/>
            </a:r>
            <a:endParaRPr/>
          </a:p>
        </p:txBody>
      </p:sp>
      <p:sp>
        <p:nvSpPr>
          <p:cNvPr id="318" name="Google Shape;318;p58"/>
          <p:cNvSpPr txBox="1"/>
          <p:nvPr>
            <p:ph idx="1" type="subTitle"/>
          </p:nvPr>
        </p:nvSpPr>
        <p:spPr>
          <a:xfrm>
            <a:off x="5488600" y="1358750"/>
            <a:ext cx="1759200" cy="4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Environment Rubisco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24" name="Google Shape;324;p59"/>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Primero que nada . . .</a:t>
            </a:r>
            <a:endParaRPr/>
          </a:p>
          <a:p>
            <a:pPr indent="0" lvl="0" marL="0" rtl="0" algn="l">
              <a:spcBef>
                <a:spcPts val="0"/>
              </a:spcBef>
              <a:spcAft>
                <a:spcPts val="0"/>
              </a:spcAft>
              <a:buNone/>
            </a:pPr>
            <a:r>
              <a:rPr lang="en"/>
              <a:t>Que es un Airflow?</a:t>
            </a:r>
            <a:endParaRPr/>
          </a:p>
        </p:txBody>
      </p:sp>
      <p:sp>
        <p:nvSpPr>
          <p:cNvPr id="325" name="Google Shape;325;p59"/>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una de las herramientas de automatización de flujos de trabajo más potentes que existen que puede ayudar a gestionar cargas Big Data. </a:t>
            </a:r>
            <a:endParaRPr sz="1300"/>
          </a:p>
          <a:p>
            <a:pPr indent="0" lvl="0" marL="0" rtl="0" algn="l">
              <a:spcBef>
                <a:spcPts val="1600"/>
              </a:spcBef>
              <a:spcAft>
                <a:spcPts val="0"/>
              </a:spcAft>
              <a:buNone/>
            </a:pPr>
            <a:r>
              <a:rPr lang="en" sz="1300"/>
              <a:t>Airflow se usa para automatizar trabajos programáticamente dividiéndolos en subtareas. Permite su planificación y monitorización desde una herramienta centralizada. Los casos de uso más comunes son la automatización de ingestas de datos, acciones de mantenimiento periódicas y tareas de administración. Para ello, permite planificar trabajos como un cron y también ejecutarlos bajo demanda.</a:t>
            </a:r>
            <a:endParaRPr sz="1300"/>
          </a:p>
          <a:p>
            <a:pPr indent="0" lvl="0" marL="0" rtl="0" algn="l">
              <a:spcBef>
                <a:spcPts val="1600"/>
              </a:spcBef>
              <a:spcAft>
                <a:spcPts val="1600"/>
              </a:spcAft>
              <a:buNone/>
            </a:pPr>
            <a:r>
              <a:t/>
            </a:r>
            <a:endParaRPr>
              <a:latin typeface="Montserrat"/>
              <a:ea typeface="Montserrat"/>
              <a:cs typeface="Montserrat"/>
              <a:sym typeface="Montserrat"/>
            </a:endParaRPr>
          </a:p>
        </p:txBody>
      </p:sp>
      <p:sp>
        <p:nvSpPr>
          <p:cNvPr id="326" name="Google Shape;326;p59"/>
          <p:cNvSpPr txBox="1"/>
          <p:nvPr/>
        </p:nvSpPr>
        <p:spPr>
          <a:xfrm>
            <a:off x="778925" y="4149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u="sng">
                <a:solidFill>
                  <a:schemeClr val="hlink"/>
                </a:solidFill>
                <a:latin typeface="Montserrat"/>
                <a:ea typeface="Montserrat"/>
                <a:cs typeface="Montserrat"/>
                <a:sym typeface="Montserrat"/>
                <a:hlinkClick r:id="rId4"/>
              </a:rPr>
              <a:t>Dar click aqui para mas info </a:t>
            </a:r>
            <a:endParaRPr/>
          </a:p>
        </p:txBody>
      </p:sp>
      <p:pic>
        <p:nvPicPr>
          <p:cNvPr id="327" name="Google Shape;327;p59"/>
          <p:cNvPicPr preferRelativeResize="0"/>
          <p:nvPr/>
        </p:nvPicPr>
        <p:blipFill>
          <a:blip r:embed="rId5">
            <a:alphaModFix/>
          </a:blip>
          <a:stretch>
            <a:fillRect/>
          </a:stretch>
        </p:blipFill>
        <p:spPr>
          <a:xfrm>
            <a:off x="96350" y="1385725"/>
            <a:ext cx="4067750" cy="1571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DAGs</a:t>
            </a:r>
            <a:endParaRPr>
              <a:solidFill>
                <a:srgbClr val="441848"/>
              </a:solidFill>
            </a:endParaRPr>
          </a:p>
        </p:txBody>
      </p:sp>
      <p:pic>
        <p:nvPicPr>
          <p:cNvPr id="333" name="Google Shape;333;p6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34" name="Google Shape;334;p60"/>
          <p:cNvSpPr txBox="1"/>
          <p:nvPr>
            <p:ph idx="4294967295" type="body"/>
          </p:nvPr>
        </p:nvSpPr>
        <p:spPr>
          <a:xfrm>
            <a:off x="311700" y="804650"/>
            <a:ext cx="8180100" cy="267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700"/>
              <a:t>Cada una de las tareas del DAG representada como un nodo, se describe con un operador y generalmente es atómica. Existen operadores predefinidos, y es posible extender y crear nuevos operadores si fueran necesarios.</a:t>
            </a:r>
            <a:endParaRPr sz="1700"/>
          </a:p>
          <a:p>
            <a:pPr indent="0" lvl="0" marL="457200" rtl="0" algn="l">
              <a:spcBef>
                <a:spcPts val="1600"/>
              </a:spcBef>
              <a:spcAft>
                <a:spcPts val="0"/>
              </a:spcAft>
              <a:buNone/>
            </a:pPr>
            <a:r>
              <a:t/>
            </a:r>
            <a:endParaRPr sz="1700"/>
          </a:p>
          <a:p>
            <a:pPr indent="-304800" lvl="0" marL="457200" rtl="0" algn="l">
              <a:spcBef>
                <a:spcPts val="1600"/>
              </a:spcBef>
              <a:spcAft>
                <a:spcPts val="0"/>
              </a:spcAft>
              <a:buSzPts val="1200"/>
              <a:buChar char="●"/>
            </a:pPr>
            <a:r>
              <a:rPr lang="en" sz="1700"/>
              <a:t>Por ejemplo BashOperator se encarga de ejecutar un comando Bash mientras que PythonOperator se encarga de ejecutar una función de Python.</a:t>
            </a:r>
            <a:endParaRPr sz="17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pic>
        <p:nvPicPr>
          <p:cNvPr id="335" name="Google Shape;335;p60"/>
          <p:cNvPicPr preferRelativeResize="0"/>
          <p:nvPr/>
        </p:nvPicPr>
        <p:blipFill>
          <a:blip r:embed="rId4">
            <a:alphaModFix/>
          </a:blip>
          <a:stretch>
            <a:fillRect/>
          </a:stretch>
        </p:blipFill>
        <p:spPr>
          <a:xfrm>
            <a:off x="1750100" y="3475850"/>
            <a:ext cx="5457825" cy="1238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Airflow task #3 </a:t>
            </a:r>
            <a:endParaRPr>
              <a:solidFill>
                <a:srgbClr val="441848"/>
              </a:solidFill>
            </a:endParaRPr>
          </a:p>
        </p:txBody>
      </p:sp>
      <p:pic>
        <p:nvPicPr>
          <p:cNvPr id="341" name="Google Shape;341;p6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42" name="Google Shape;342;p61"/>
          <p:cNvSpPr txBox="1"/>
          <p:nvPr>
            <p:ph idx="4294967295" type="body"/>
          </p:nvPr>
        </p:nvSpPr>
        <p:spPr>
          <a:xfrm>
            <a:off x="311700" y="804650"/>
            <a:ext cx="8180100" cy="41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 ahora el dag queda asi:</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43" name="Google Shape;343;p61"/>
          <p:cNvPicPr preferRelativeResize="0"/>
          <p:nvPr/>
        </p:nvPicPr>
        <p:blipFill>
          <a:blip r:embed="rId4">
            <a:alphaModFix/>
          </a:blip>
          <a:stretch>
            <a:fillRect/>
          </a:stretch>
        </p:blipFill>
        <p:spPr>
          <a:xfrm>
            <a:off x="1024850" y="1153875"/>
            <a:ext cx="7560424" cy="3450550"/>
          </a:xfrm>
          <a:prstGeom prst="rect">
            <a:avLst/>
          </a:prstGeom>
          <a:noFill/>
          <a:ln>
            <a:noFill/>
          </a:ln>
        </p:spPr>
      </p:pic>
      <p:cxnSp>
        <p:nvCxnSpPr>
          <p:cNvPr id="344" name="Google Shape;344;p61"/>
          <p:cNvCxnSpPr/>
          <p:nvPr/>
        </p:nvCxnSpPr>
        <p:spPr>
          <a:xfrm flipH="1" rot="10800000">
            <a:off x="-140150" y="2018175"/>
            <a:ext cx="1303500" cy="11352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Obtención de datos con Python</a:t>
            </a:r>
            <a:endParaRPr sz="2700"/>
          </a:p>
        </p:txBody>
      </p:sp>
      <p:pic>
        <p:nvPicPr>
          <p:cNvPr id="144" name="Google Shape;144;p3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45" name="Google Shape;145;p35"/>
          <p:cNvSpPr txBox="1"/>
          <p:nvPr/>
        </p:nvSpPr>
        <p:spPr>
          <a:xfrm>
            <a:off x="522550" y="1506725"/>
            <a:ext cx="3385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Descubrimiento.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Estructura.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Limpieza.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Enriquecimiento.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Validación.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Publicación.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146" name="Google Shape;146;p35"/>
          <p:cNvPicPr preferRelativeResize="0"/>
          <p:nvPr/>
        </p:nvPicPr>
        <p:blipFill>
          <a:blip r:embed="rId4">
            <a:alphaModFix/>
          </a:blip>
          <a:stretch>
            <a:fillRect/>
          </a:stretch>
        </p:blipFill>
        <p:spPr>
          <a:xfrm>
            <a:off x="3732200" y="905438"/>
            <a:ext cx="5224450" cy="36525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6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50" name="Google Shape;350;p62"/>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Mongo DB</a:t>
            </a:r>
            <a:endParaRPr/>
          </a:p>
        </p:txBody>
      </p:sp>
      <p:sp>
        <p:nvSpPr>
          <p:cNvPr id="351" name="Google Shape;351;p62"/>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MongoDB es una base de datos de documentos (Document-Based DB) con la escalabilidad y flexibilidad que desea con las consultas e indexación que necesita</a:t>
            </a:r>
            <a:endParaRPr sz="1300"/>
          </a:p>
          <a:p>
            <a:pPr indent="0" lvl="0" marL="0" rtl="0" algn="l">
              <a:spcBef>
                <a:spcPts val="1600"/>
              </a:spcBef>
              <a:spcAft>
                <a:spcPts val="1600"/>
              </a:spcAft>
              <a:buNone/>
            </a:pPr>
            <a:r>
              <a:t/>
            </a:r>
            <a:endParaRPr>
              <a:latin typeface="Montserrat"/>
              <a:ea typeface="Montserrat"/>
              <a:cs typeface="Montserrat"/>
              <a:sym typeface="Montserrat"/>
            </a:endParaRPr>
          </a:p>
        </p:txBody>
      </p:sp>
      <p:sp>
        <p:nvSpPr>
          <p:cNvPr id="352" name="Google Shape;352;p62"/>
          <p:cNvSpPr txBox="1"/>
          <p:nvPr/>
        </p:nvSpPr>
        <p:spPr>
          <a:xfrm>
            <a:off x="778925" y="414972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u="sng">
                <a:solidFill>
                  <a:schemeClr val="hlink"/>
                </a:solidFill>
                <a:latin typeface="Montserrat"/>
                <a:ea typeface="Montserrat"/>
                <a:cs typeface="Montserrat"/>
                <a:sym typeface="Montserrat"/>
                <a:hlinkClick r:id="rId4"/>
              </a:rPr>
              <a:t>Dar click aqui para mas info </a:t>
            </a:r>
            <a:endParaRPr/>
          </a:p>
        </p:txBody>
      </p:sp>
      <p:pic>
        <p:nvPicPr>
          <p:cNvPr id="353" name="Google Shape;353;p62"/>
          <p:cNvPicPr preferRelativeResize="0"/>
          <p:nvPr/>
        </p:nvPicPr>
        <p:blipFill>
          <a:blip r:embed="rId5">
            <a:alphaModFix/>
          </a:blip>
          <a:stretch>
            <a:fillRect/>
          </a:stretch>
        </p:blipFill>
        <p:spPr>
          <a:xfrm>
            <a:off x="175813" y="1084824"/>
            <a:ext cx="4206217" cy="22013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3"/>
          <p:cNvSpPr txBox="1"/>
          <p:nvPr/>
        </p:nvSpPr>
        <p:spPr>
          <a:xfrm>
            <a:off x="400050" y="185050"/>
            <a:ext cx="8343900" cy="620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441848"/>
                </a:solidFill>
                <a:latin typeface="Montserrat"/>
                <a:ea typeface="Montserrat"/>
                <a:cs typeface="Montserrat"/>
                <a:sym typeface="Montserrat"/>
              </a:rPr>
              <a:t>Key-Value Databases</a:t>
            </a:r>
            <a:endParaRPr sz="3000"/>
          </a:p>
        </p:txBody>
      </p:sp>
      <p:pic>
        <p:nvPicPr>
          <p:cNvPr id="359" name="Google Shape;359;p6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60" name="Google Shape;360;p63"/>
          <p:cNvPicPr preferRelativeResize="0"/>
          <p:nvPr/>
        </p:nvPicPr>
        <p:blipFill>
          <a:blip r:embed="rId4">
            <a:alphaModFix/>
          </a:blip>
          <a:stretch>
            <a:fillRect/>
          </a:stretch>
        </p:blipFill>
        <p:spPr>
          <a:xfrm>
            <a:off x="1220075" y="1029425"/>
            <a:ext cx="6703849" cy="3515725"/>
          </a:xfrm>
          <a:prstGeom prst="rect">
            <a:avLst/>
          </a:prstGeom>
          <a:noFill/>
          <a:ln>
            <a:noFill/>
          </a:ln>
        </p:spPr>
      </p:pic>
      <p:sp>
        <p:nvSpPr>
          <p:cNvPr id="361" name="Google Shape;361;p63"/>
          <p:cNvSpPr txBox="1"/>
          <p:nvPr/>
        </p:nvSpPr>
        <p:spPr>
          <a:xfrm>
            <a:off x="1467325" y="1288400"/>
            <a:ext cx="28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Id          name     brewer    units</a:t>
            </a:r>
            <a:endParaRPr>
              <a:latin typeface="Nunito"/>
              <a:ea typeface="Nunito"/>
              <a:cs typeface="Nunito"/>
              <a:sym typeface="Nunito"/>
            </a:endParaRPr>
          </a:p>
        </p:txBody>
      </p:sp>
      <p:cxnSp>
        <p:nvCxnSpPr>
          <p:cNvPr id="362" name="Google Shape;362;p63"/>
          <p:cNvCxnSpPr/>
          <p:nvPr/>
        </p:nvCxnSpPr>
        <p:spPr>
          <a:xfrm flipH="1">
            <a:off x="1914675" y="697875"/>
            <a:ext cx="1020000" cy="644100"/>
          </a:xfrm>
          <a:prstGeom prst="straightConnector1">
            <a:avLst/>
          </a:prstGeom>
          <a:noFill/>
          <a:ln cap="flat" cmpd="sng" w="19050">
            <a:solidFill>
              <a:schemeClr val="accent5"/>
            </a:solidFill>
            <a:prstDash val="solid"/>
            <a:round/>
            <a:headEnd len="med" w="med" type="none"/>
            <a:tailEnd len="med" w="med" type="triangle"/>
          </a:ln>
        </p:spPr>
      </p:cxnSp>
      <p:cxnSp>
        <p:nvCxnSpPr>
          <p:cNvPr id="363" name="Google Shape;363;p63"/>
          <p:cNvCxnSpPr/>
          <p:nvPr/>
        </p:nvCxnSpPr>
        <p:spPr>
          <a:xfrm flipH="1">
            <a:off x="3328500" y="679975"/>
            <a:ext cx="733500" cy="1145400"/>
          </a:xfrm>
          <a:prstGeom prst="straightConnector1">
            <a:avLst/>
          </a:prstGeom>
          <a:noFill/>
          <a:ln cap="flat" cmpd="sng" w="19050">
            <a:solidFill>
              <a:schemeClr val="accent1"/>
            </a:solidFill>
            <a:prstDash val="solid"/>
            <a:round/>
            <a:headEnd len="med" w="med" type="none"/>
            <a:tailEnd len="med" w="med" type="triangle"/>
          </a:ln>
        </p:spPr>
      </p:cxnSp>
      <p:cxnSp>
        <p:nvCxnSpPr>
          <p:cNvPr id="364" name="Google Shape;364;p63"/>
          <p:cNvCxnSpPr/>
          <p:nvPr/>
        </p:nvCxnSpPr>
        <p:spPr>
          <a:xfrm>
            <a:off x="2952575" y="697875"/>
            <a:ext cx="2559000" cy="2290500"/>
          </a:xfrm>
          <a:prstGeom prst="straightConnector1">
            <a:avLst/>
          </a:prstGeom>
          <a:noFill/>
          <a:ln cap="flat" cmpd="sng" w="19050">
            <a:solidFill>
              <a:schemeClr val="accent5"/>
            </a:solidFill>
            <a:prstDash val="solid"/>
            <a:round/>
            <a:headEnd len="med" w="med" type="none"/>
            <a:tailEnd len="med" w="med" type="triangle"/>
          </a:ln>
        </p:spPr>
      </p:cxnSp>
      <p:cxnSp>
        <p:nvCxnSpPr>
          <p:cNvPr id="365" name="Google Shape;365;p63"/>
          <p:cNvCxnSpPr/>
          <p:nvPr/>
        </p:nvCxnSpPr>
        <p:spPr>
          <a:xfrm>
            <a:off x="4079900" y="662100"/>
            <a:ext cx="2093700" cy="2773500"/>
          </a:xfrm>
          <a:prstGeom prst="straightConnector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4"/>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solidFill>
                  <a:schemeClr val="accent1"/>
                </a:solidFill>
              </a:rPr>
              <a:t>MongoDB</a:t>
            </a:r>
            <a:endParaRPr sz="3700">
              <a:solidFill>
                <a:schemeClr val="accent1"/>
              </a:solidFill>
            </a:endParaRPr>
          </a:p>
        </p:txBody>
      </p:sp>
      <p:sp>
        <p:nvSpPr>
          <p:cNvPr id="371" name="Google Shape;371;p64"/>
          <p:cNvSpPr txBox="1"/>
          <p:nvPr>
            <p:ph idx="1" type="subTitle"/>
          </p:nvPr>
        </p:nvSpPr>
        <p:spPr>
          <a:xfrm>
            <a:off x="1228325" y="1868825"/>
            <a:ext cx="6641400" cy="218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0" lang="en" sz="2200">
                <a:solidFill>
                  <a:schemeClr val="accent1"/>
                </a:solidFill>
              </a:rPr>
              <a:t>CREATE = insert()</a:t>
            </a:r>
            <a:endParaRPr b="1" i="0" sz="2200">
              <a:solidFill>
                <a:schemeClr val="accent1"/>
              </a:solidFill>
            </a:endParaRPr>
          </a:p>
          <a:p>
            <a:pPr indent="0" lvl="0" marL="0" rtl="0" algn="ctr">
              <a:spcBef>
                <a:spcPts val="0"/>
              </a:spcBef>
              <a:spcAft>
                <a:spcPts val="0"/>
              </a:spcAft>
              <a:buNone/>
            </a:pPr>
            <a:r>
              <a:rPr b="1" i="0" lang="en" sz="2200">
                <a:solidFill>
                  <a:schemeClr val="accent1"/>
                </a:solidFill>
              </a:rPr>
              <a:t>READ = find()</a:t>
            </a:r>
            <a:endParaRPr b="1" i="0" sz="2200">
              <a:solidFill>
                <a:schemeClr val="accent1"/>
              </a:solidFill>
            </a:endParaRPr>
          </a:p>
          <a:p>
            <a:pPr indent="0" lvl="0" marL="0" rtl="0" algn="ctr">
              <a:spcBef>
                <a:spcPts val="0"/>
              </a:spcBef>
              <a:spcAft>
                <a:spcPts val="0"/>
              </a:spcAft>
              <a:buNone/>
            </a:pPr>
            <a:r>
              <a:rPr b="1" i="0" lang="en" sz="2200">
                <a:solidFill>
                  <a:schemeClr val="accent1"/>
                </a:solidFill>
              </a:rPr>
              <a:t>UPDATE = update()</a:t>
            </a:r>
            <a:endParaRPr b="1" i="0" sz="2200">
              <a:solidFill>
                <a:schemeClr val="accent1"/>
              </a:solidFill>
            </a:endParaRPr>
          </a:p>
          <a:p>
            <a:pPr indent="0" lvl="0" marL="0" rtl="0" algn="ctr">
              <a:spcBef>
                <a:spcPts val="0"/>
              </a:spcBef>
              <a:spcAft>
                <a:spcPts val="0"/>
              </a:spcAft>
              <a:buNone/>
            </a:pPr>
            <a:r>
              <a:rPr b="1" i="0" lang="en" sz="2200">
                <a:solidFill>
                  <a:schemeClr val="accent1"/>
                </a:solidFill>
              </a:rPr>
              <a:t>DELETE = delete()</a:t>
            </a:r>
            <a:endParaRPr b="1" i="0" sz="2200">
              <a:solidFill>
                <a:schemeClr val="accent1"/>
              </a:solidFill>
            </a:endParaRPr>
          </a:p>
          <a:p>
            <a:pPr indent="0" lvl="0" marL="0" rtl="0" algn="ctr">
              <a:spcBef>
                <a:spcPts val="0"/>
              </a:spcBef>
              <a:spcAft>
                <a:spcPts val="0"/>
              </a:spcAft>
              <a:buNone/>
            </a:pPr>
            <a:r>
              <a:t/>
            </a:r>
            <a:endParaRPr b="1" i="0" sz="2200">
              <a:solidFill>
                <a:schemeClr val="accent1"/>
              </a:solidFill>
            </a:endParaRPr>
          </a:p>
          <a:p>
            <a:pPr indent="0" lvl="0" marL="0" rtl="0" algn="ctr">
              <a:spcBef>
                <a:spcPts val="0"/>
              </a:spcBef>
              <a:spcAft>
                <a:spcPts val="0"/>
              </a:spcAft>
              <a:buNone/>
            </a:pPr>
            <a:r>
              <a:t/>
            </a:r>
            <a:endParaRPr b="1" i="0" sz="22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animEffect filter="fade" transition="in">
                                      <p:cBhvr>
                                        <p:cTn dur="1000"/>
                                        <p:tgtEl>
                                          <p:spTgt spid="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animEffect filter="fade" transition="in">
                                      <p:cBhvr>
                                        <p:cTn dur="1000"/>
                                        <p:tgtEl>
                                          <p:spTgt spid="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animEffect filter="fade" transition="in">
                                      <p:cBhvr>
                                        <p:cTn dur="1000"/>
                                        <p:tgtEl>
                                          <p:spTgt spid="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animEffect filter="fade" transition="in">
                                      <p:cBhvr>
                                        <p:cTn dur="1000"/>
                                        <p:tgtEl>
                                          <p:spTgt spid="3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animEffect filter="fade" transition="in">
                                      <p:cBhvr>
                                        <p:cTn dur="1000"/>
                                        <p:tgtEl>
                                          <p:spTgt spid="3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5" st="5"/>
                                            </p:txEl>
                                          </p:spTgt>
                                        </p:tgtEl>
                                        <p:attrNameLst>
                                          <p:attrName>style.visibility</p:attrName>
                                        </p:attrNameLst>
                                      </p:cBhvr>
                                      <p:to>
                                        <p:strVal val="visible"/>
                                      </p:to>
                                    </p:set>
                                    <p:animEffect filter="fade" transition="in">
                                      <p:cBhvr>
                                        <p:cTn dur="1000"/>
                                        <p:tgtEl>
                                          <p:spTgt spid="37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Usar MongoDB  </a:t>
            </a:r>
            <a:endParaRPr>
              <a:solidFill>
                <a:srgbClr val="441848"/>
              </a:solidFill>
            </a:endParaRPr>
          </a:p>
        </p:txBody>
      </p:sp>
      <p:pic>
        <p:nvPicPr>
          <p:cNvPr id="377" name="Google Shape;377;p6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78" name="Google Shape;378;p65"/>
          <p:cNvSpPr txBox="1"/>
          <p:nvPr>
            <p:ph idx="4294967295" type="body"/>
          </p:nvPr>
        </p:nvSpPr>
        <p:spPr>
          <a:xfrm>
            <a:off x="311700" y="804650"/>
            <a:ext cx="8180100" cy="22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Nos muestra el siguiente menú, donde solo tomaremos el comando que se encuentra a continuación :</a:t>
            </a:r>
            <a:endParaRPr sz="1600"/>
          </a:p>
          <a:p>
            <a:pPr indent="-317500" lvl="0" marL="457200" rtl="0" algn="l">
              <a:spcBef>
                <a:spcPts val="1600"/>
              </a:spcBef>
              <a:spcAft>
                <a:spcPts val="0"/>
              </a:spcAft>
              <a:buSzPts val="1400"/>
              <a:buChar char="●"/>
            </a:pPr>
            <a:r>
              <a:rPr lang="en" sz="1400"/>
              <a:t>En mi caso es, pero el tuyo debería ser diferente:</a:t>
            </a:r>
            <a:endParaRPr sz="1400"/>
          </a:p>
          <a:p>
            <a:pPr indent="-317500" lvl="0" marL="457200" rtl="0" algn="l">
              <a:spcBef>
                <a:spcPts val="0"/>
              </a:spcBef>
              <a:spcAft>
                <a:spcPts val="0"/>
              </a:spcAft>
              <a:buSzPts val="1400"/>
              <a:buChar char="●"/>
            </a:pPr>
            <a:r>
              <a:rPr lang="en" sz="1400"/>
              <a:t>mongosh "mongodb+srv://cluster0.x6ovl.mongodb.net/myFirstDatabase" --apiVersion 1 --username mongo</a:t>
            </a:r>
            <a:endParaRPr sz="14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79" name="Google Shape;379;p65"/>
          <p:cNvPicPr preferRelativeResize="0"/>
          <p:nvPr/>
        </p:nvPicPr>
        <p:blipFill>
          <a:blip r:embed="rId4">
            <a:alphaModFix/>
          </a:blip>
          <a:stretch>
            <a:fillRect/>
          </a:stretch>
        </p:blipFill>
        <p:spPr>
          <a:xfrm>
            <a:off x="2055150" y="2442225"/>
            <a:ext cx="3155000" cy="2511300"/>
          </a:xfrm>
          <a:prstGeom prst="rect">
            <a:avLst/>
          </a:prstGeom>
          <a:noFill/>
          <a:ln>
            <a:noFill/>
          </a:ln>
        </p:spPr>
      </p:pic>
      <p:cxnSp>
        <p:nvCxnSpPr>
          <p:cNvPr id="380" name="Google Shape;380;p65"/>
          <p:cNvCxnSpPr/>
          <p:nvPr/>
        </p:nvCxnSpPr>
        <p:spPr>
          <a:xfrm flipH="1">
            <a:off x="5032400" y="3143875"/>
            <a:ext cx="1821900" cy="822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Usar MongoDB  </a:t>
            </a:r>
            <a:endParaRPr>
              <a:solidFill>
                <a:srgbClr val="441848"/>
              </a:solidFill>
            </a:endParaRPr>
          </a:p>
        </p:txBody>
      </p:sp>
      <p:pic>
        <p:nvPicPr>
          <p:cNvPr id="386" name="Google Shape;386;p6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87" name="Google Shape;387;p66"/>
          <p:cNvSpPr txBox="1"/>
          <p:nvPr>
            <p:ph idx="4294967295" type="body"/>
          </p:nvPr>
        </p:nvSpPr>
        <p:spPr>
          <a:xfrm>
            <a:off x="311700" y="804650"/>
            <a:ext cx="8180100" cy="41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Creamos una db e insertamos datos en una colección (análogo a una tabla)</a:t>
            </a:r>
            <a:endParaRPr sz="1600"/>
          </a:p>
          <a:p>
            <a:pPr indent="-304800" lvl="0" marL="457200" rtl="0" algn="l">
              <a:spcBef>
                <a:spcPts val="1600"/>
              </a:spcBef>
              <a:spcAft>
                <a:spcPts val="0"/>
              </a:spcAft>
              <a:buSzPts val="1200"/>
              <a:buChar char="●"/>
            </a:pPr>
            <a:r>
              <a:rPr lang="en" sz="1200"/>
              <a:t>Use blog</a:t>
            </a:r>
            <a:endParaRPr sz="1200"/>
          </a:p>
          <a:p>
            <a:pPr indent="-304800" lvl="0" marL="457200" rtl="0" algn="l">
              <a:spcBef>
                <a:spcPts val="0"/>
              </a:spcBef>
              <a:spcAft>
                <a:spcPts val="0"/>
              </a:spcAft>
              <a:buSzPts val="1200"/>
              <a:buChar char="●"/>
            </a:pPr>
            <a:r>
              <a:rPr lang="en" sz="1200"/>
              <a:t>db.posts.insertOne({</a:t>
            </a:r>
            <a:endParaRPr sz="1200"/>
          </a:p>
          <a:p>
            <a:pPr indent="0" lvl="0" marL="457200" rtl="0" algn="l">
              <a:spcBef>
                <a:spcPts val="1600"/>
              </a:spcBef>
              <a:spcAft>
                <a:spcPts val="0"/>
              </a:spcAft>
              <a:buNone/>
            </a:pPr>
            <a:r>
              <a:rPr lang="en" sz="1200"/>
              <a:t>  title: 'Post 1',</a:t>
            </a:r>
            <a:endParaRPr sz="1200"/>
          </a:p>
          <a:p>
            <a:pPr indent="0" lvl="0" marL="457200" rtl="0" algn="l">
              <a:spcBef>
                <a:spcPts val="1600"/>
              </a:spcBef>
              <a:spcAft>
                <a:spcPts val="0"/>
              </a:spcAft>
              <a:buNone/>
            </a:pPr>
            <a:r>
              <a:rPr lang="en" sz="1200"/>
              <a:t>  body: 'Body of post.',</a:t>
            </a:r>
            <a:endParaRPr sz="1200"/>
          </a:p>
          <a:p>
            <a:pPr indent="0" lvl="0" marL="457200" rtl="0" algn="l">
              <a:spcBef>
                <a:spcPts val="1600"/>
              </a:spcBef>
              <a:spcAft>
                <a:spcPts val="0"/>
              </a:spcAft>
              <a:buNone/>
            </a:pPr>
            <a:r>
              <a:rPr lang="en" sz="1200"/>
              <a:t>  category: 'News',</a:t>
            </a:r>
            <a:endParaRPr sz="1200"/>
          </a:p>
          <a:p>
            <a:pPr indent="0" lvl="0" marL="457200" rtl="0" algn="l">
              <a:spcBef>
                <a:spcPts val="1600"/>
              </a:spcBef>
              <a:spcAft>
                <a:spcPts val="0"/>
              </a:spcAft>
              <a:buNone/>
            </a:pPr>
            <a:r>
              <a:rPr lang="en" sz="1200"/>
              <a:t>  likes: 1,</a:t>
            </a:r>
            <a:endParaRPr sz="1200"/>
          </a:p>
          <a:p>
            <a:pPr indent="0" lvl="0" marL="457200" rtl="0" algn="l">
              <a:spcBef>
                <a:spcPts val="1600"/>
              </a:spcBef>
              <a:spcAft>
                <a:spcPts val="0"/>
              </a:spcAft>
              <a:buNone/>
            </a:pPr>
            <a:r>
              <a:rPr lang="en" sz="1200"/>
              <a:t>  tags: ['news', 'events'],</a:t>
            </a:r>
            <a:endParaRPr sz="1200"/>
          </a:p>
          <a:p>
            <a:pPr indent="0" lvl="0" marL="457200" rtl="0" algn="l">
              <a:spcBef>
                <a:spcPts val="1600"/>
              </a:spcBef>
              <a:spcAft>
                <a:spcPts val="0"/>
              </a:spcAft>
              <a:buNone/>
            </a:pPr>
            <a:r>
              <a:rPr lang="en" sz="1200"/>
              <a:t>  date: Date()</a:t>
            </a:r>
            <a:endParaRPr sz="1200"/>
          </a:p>
          <a:p>
            <a:pPr indent="0" lvl="0" marL="457200" rtl="0" algn="l">
              <a:spcBef>
                <a:spcPts val="1600"/>
              </a:spcBef>
              <a:spcAft>
                <a:spcPts val="0"/>
              </a:spcAft>
              <a:buNone/>
            </a:pPr>
            <a:r>
              <a:rPr lang="en" sz="1200"/>
              <a:t>})</a:t>
            </a:r>
            <a:endParaRPr sz="1200"/>
          </a:p>
          <a:p>
            <a:pPr indent="0" lvl="0" marL="457200" rtl="0" algn="l">
              <a:spcBef>
                <a:spcPts val="1600"/>
              </a:spcBef>
              <a:spcAft>
                <a:spcPts val="0"/>
              </a:spcAft>
              <a:buNone/>
            </a:pPr>
            <a:r>
              <a:t/>
            </a:r>
            <a:endParaRPr sz="14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88" name="Google Shape;388;p66"/>
          <p:cNvPicPr preferRelativeResize="0"/>
          <p:nvPr/>
        </p:nvPicPr>
        <p:blipFill>
          <a:blip r:embed="rId4">
            <a:alphaModFix/>
          </a:blip>
          <a:stretch>
            <a:fillRect/>
          </a:stretch>
        </p:blipFill>
        <p:spPr>
          <a:xfrm>
            <a:off x="2888350" y="1686625"/>
            <a:ext cx="5061475" cy="3023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441848"/>
                </a:solidFill>
              </a:rPr>
              <a:t>Tools and Technologies:</a:t>
            </a:r>
            <a:endParaRPr>
              <a:solidFill>
                <a:srgbClr val="441848"/>
              </a:solidFill>
            </a:endParaRPr>
          </a:p>
          <a:p>
            <a:pPr indent="0" lvl="0" marL="0" rtl="0" algn="ctr">
              <a:spcBef>
                <a:spcPts val="0"/>
              </a:spcBef>
              <a:spcAft>
                <a:spcPts val="0"/>
              </a:spcAft>
              <a:buClr>
                <a:schemeClr val="dk1"/>
              </a:buClr>
              <a:buSzPts val="1100"/>
              <a:buFont typeface="Arial"/>
              <a:buNone/>
            </a:pPr>
            <a:r>
              <a:t/>
            </a:r>
            <a:endParaRPr>
              <a:solidFill>
                <a:srgbClr val="441848"/>
              </a:solidFill>
            </a:endParaRPr>
          </a:p>
          <a:p>
            <a:pPr indent="0" lvl="0" marL="0" rtl="0" algn="ctr">
              <a:spcBef>
                <a:spcPts val="0"/>
              </a:spcBef>
              <a:spcAft>
                <a:spcPts val="0"/>
              </a:spcAft>
              <a:buNone/>
            </a:pPr>
            <a:r>
              <a:t/>
            </a:r>
            <a:endParaRPr>
              <a:solidFill>
                <a:srgbClr val="441848"/>
              </a:solidFill>
            </a:endParaRPr>
          </a:p>
        </p:txBody>
      </p:sp>
      <p:pic>
        <p:nvPicPr>
          <p:cNvPr id="398" name="Google Shape;398;p6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99" name="Google Shape;399;p68"/>
          <p:cNvSpPr txBox="1"/>
          <p:nvPr>
            <p:ph idx="4294967295" type="body"/>
          </p:nvPr>
        </p:nvSpPr>
        <p:spPr>
          <a:xfrm>
            <a:off x="311700" y="804650"/>
            <a:ext cx="8180100" cy="22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Para hacer nuesto proyecto usaremos las siguientes herramientas:</a:t>
            </a:r>
            <a:endParaRPr sz="1600"/>
          </a:p>
          <a:p>
            <a:pPr indent="-330200" lvl="0" marL="457200" rtl="0" algn="l">
              <a:spcBef>
                <a:spcPts val="1600"/>
              </a:spcBef>
              <a:spcAft>
                <a:spcPts val="0"/>
              </a:spcAft>
              <a:buSzPts val="1600"/>
              <a:buChar char="●"/>
            </a:pPr>
            <a:r>
              <a:rPr lang="en" sz="1600"/>
              <a:t>Database: </a:t>
            </a:r>
            <a:r>
              <a:rPr lang="en" sz="1600" u="sng">
                <a:solidFill>
                  <a:schemeClr val="hlink"/>
                </a:solidFill>
                <a:hlinkClick r:id="rId4"/>
              </a:rPr>
              <a:t>sqlite</a:t>
            </a:r>
            <a:r>
              <a:rPr lang="en" sz="1600"/>
              <a:t> </a:t>
            </a:r>
            <a:endParaRPr sz="1600"/>
          </a:p>
          <a:p>
            <a:pPr indent="-330200" lvl="0" marL="457200" rtl="0" algn="l">
              <a:spcBef>
                <a:spcPts val="0"/>
              </a:spcBef>
              <a:spcAft>
                <a:spcPts val="0"/>
              </a:spcAft>
              <a:buSzPts val="1600"/>
              <a:buChar char="●"/>
            </a:pPr>
            <a:r>
              <a:rPr lang="en" sz="1600"/>
              <a:t>Database connection: </a:t>
            </a:r>
            <a:r>
              <a:rPr lang="en" sz="1600" u="sng">
                <a:solidFill>
                  <a:schemeClr val="hlink"/>
                </a:solidFill>
                <a:hlinkClick r:id="rId5"/>
              </a:rPr>
              <a:t>SQLAIchemy</a:t>
            </a:r>
            <a:endParaRPr sz="1600"/>
          </a:p>
          <a:p>
            <a:pPr indent="-330200" lvl="0" marL="457200" rtl="0" algn="l">
              <a:spcBef>
                <a:spcPts val="0"/>
              </a:spcBef>
              <a:spcAft>
                <a:spcPts val="0"/>
              </a:spcAft>
              <a:buSzPts val="1600"/>
              <a:buChar char="●"/>
            </a:pPr>
            <a:r>
              <a:rPr lang="en" sz="1600"/>
              <a:t>Web framework: Flask</a:t>
            </a:r>
            <a:endParaRPr sz="1600"/>
          </a:p>
          <a:p>
            <a:pPr indent="-330200" lvl="0" marL="457200" rtl="0" algn="l">
              <a:spcBef>
                <a:spcPts val="0"/>
              </a:spcBef>
              <a:spcAft>
                <a:spcPts val="0"/>
              </a:spcAft>
              <a:buSzPts val="1600"/>
              <a:buChar char="●"/>
            </a:pPr>
            <a:r>
              <a:rPr lang="en" sz="1600"/>
              <a:t>Webpages: CSS and HTML</a:t>
            </a:r>
            <a:endParaRPr sz="1600"/>
          </a:p>
          <a:p>
            <a:pPr indent="0" lvl="0" marL="0" rtl="0" algn="l">
              <a:spcBef>
                <a:spcPts val="1600"/>
              </a:spcBef>
              <a:spcAft>
                <a:spcPts val="0"/>
              </a:spcAft>
              <a:buClr>
                <a:schemeClr val="dk1"/>
              </a:buClr>
              <a:buSzPts val="1100"/>
              <a:buFont typeface="Arial"/>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Ojo aqui</a:t>
            </a:r>
            <a:endParaRPr>
              <a:solidFill>
                <a:srgbClr val="441848"/>
              </a:solidFill>
            </a:endParaRPr>
          </a:p>
          <a:p>
            <a:pPr indent="0" lvl="0" marL="0" rtl="0" algn="ctr">
              <a:spcBef>
                <a:spcPts val="0"/>
              </a:spcBef>
              <a:spcAft>
                <a:spcPts val="0"/>
              </a:spcAft>
              <a:buNone/>
            </a:pPr>
            <a:r>
              <a:t/>
            </a:r>
            <a:endParaRPr>
              <a:solidFill>
                <a:srgbClr val="441848"/>
              </a:solidFill>
            </a:endParaRPr>
          </a:p>
          <a:p>
            <a:pPr indent="0" lvl="0" marL="0" rtl="0" algn="ctr">
              <a:spcBef>
                <a:spcPts val="0"/>
              </a:spcBef>
              <a:spcAft>
                <a:spcPts val="0"/>
              </a:spcAft>
              <a:buNone/>
            </a:pPr>
            <a:r>
              <a:t/>
            </a:r>
            <a:endParaRPr>
              <a:solidFill>
                <a:srgbClr val="441848"/>
              </a:solidFill>
            </a:endParaRPr>
          </a:p>
        </p:txBody>
      </p:sp>
      <p:pic>
        <p:nvPicPr>
          <p:cNvPr id="405" name="Google Shape;405;p6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06" name="Google Shape;406;p69"/>
          <p:cNvSpPr txBox="1"/>
          <p:nvPr>
            <p:ph idx="4294967295" type="body"/>
          </p:nvPr>
        </p:nvSpPr>
        <p:spPr>
          <a:xfrm>
            <a:off x="311700" y="804650"/>
            <a:ext cx="8180100" cy="22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El objetivo es ver cómo se pueden usar las bases de datos dentro de una aplicación de Python</a:t>
            </a:r>
            <a:endParaRPr sz="1400">
              <a:solidFill>
                <a:schemeClr val="dk1"/>
              </a:solidFill>
              <a:latin typeface="Arial"/>
              <a:ea typeface="Arial"/>
              <a:cs typeface="Arial"/>
              <a:sym typeface="Arial"/>
            </a:endParaRPr>
          </a:p>
          <a:p>
            <a:pPr indent="0" lvl="0" marL="0" rtl="0" algn="l">
              <a:spcBef>
                <a:spcPts val="1600"/>
              </a:spcBef>
              <a:spcAft>
                <a:spcPts val="0"/>
              </a:spcAft>
              <a:buNone/>
            </a:pPr>
            <a:r>
              <a:rPr lang="en" sz="1400">
                <a:solidFill>
                  <a:schemeClr val="dk1"/>
                </a:solidFill>
                <a:latin typeface="Arial"/>
                <a:ea typeface="Arial"/>
                <a:cs typeface="Arial"/>
                <a:sym typeface="Arial"/>
              </a:rPr>
              <a:t>Si bien presentaremos algunas otras tecnologías web, la atención se centra en lo que puede crear con las bases de datos.</a:t>
            </a:r>
            <a:endParaRPr sz="20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0"/>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Flask</a:t>
            </a:r>
            <a:endParaRPr/>
          </a:p>
        </p:txBody>
      </p:sp>
      <p:sp>
        <p:nvSpPr>
          <p:cNvPr id="412" name="Google Shape;412;p70"/>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Flask es un framework minimalista escrito en Python que permite crear aplicaciones web rápidamente y con un mínimo número de líneas de código. </a:t>
            </a:r>
            <a:endParaRPr/>
          </a:p>
        </p:txBody>
      </p:sp>
      <p:pic>
        <p:nvPicPr>
          <p:cNvPr id="413" name="Google Shape;413;p70"/>
          <p:cNvPicPr preferRelativeResize="0"/>
          <p:nvPr/>
        </p:nvPicPr>
        <p:blipFill>
          <a:blip r:embed="rId3">
            <a:alphaModFix/>
          </a:blip>
          <a:stretch>
            <a:fillRect/>
          </a:stretch>
        </p:blipFill>
        <p:spPr>
          <a:xfrm>
            <a:off x="5086100" y="1544525"/>
            <a:ext cx="2912175" cy="1140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7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19" name="Google Shape;419;p71"/>
          <p:cNvSpPr txBox="1"/>
          <p:nvPr>
            <p:ph idx="4294967295" type="body"/>
          </p:nvPr>
        </p:nvSpPr>
        <p:spPr>
          <a:xfrm>
            <a:off x="311700" y="804650"/>
            <a:ext cx="8180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Crearemos un virtualenv:</a:t>
            </a:r>
            <a:endParaRPr sz="1600"/>
          </a:p>
          <a:p>
            <a:pPr indent="-330200" lvl="0" marL="457200" rtl="0" algn="l">
              <a:spcBef>
                <a:spcPts val="1600"/>
              </a:spcBef>
              <a:spcAft>
                <a:spcPts val="0"/>
              </a:spcAft>
              <a:buSzPts val="1600"/>
              <a:buChar char="●"/>
            </a:pPr>
            <a:r>
              <a:rPr lang="en" sz="1600"/>
              <a:t>Virtualenv data-wrang</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20" name="Google Shape;420;p71"/>
          <p:cNvPicPr preferRelativeResize="0"/>
          <p:nvPr/>
        </p:nvPicPr>
        <p:blipFill>
          <a:blip r:embed="rId4">
            <a:alphaModFix/>
          </a:blip>
          <a:stretch>
            <a:fillRect/>
          </a:stretch>
        </p:blipFill>
        <p:spPr>
          <a:xfrm>
            <a:off x="332875" y="2199500"/>
            <a:ext cx="8478251" cy="113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6"/>
          <p:cNvSpPr txBox="1"/>
          <p:nvPr/>
        </p:nvSpPr>
        <p:spPr>
          <a:xfrm>
            <a:off x="3810900" y="1984050"/>
            <a:ext cx="4581000" cy="21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Engineer </a:t>
            </a:r>
            <a:endParaRPr b="1" sz="36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3600">
              <a:solidFill>
                <a:srgbClr val="441848"/>
              </a:solidFill>
              <a:latin typeface="Montserrat"/>
              <a:ea typeface="Montserrat"/>
              <a:cs typeface="Montserrat"/>
              <a:sym typeface="Montserrat"/>
            </a:endParaRPr>
          </a:p>
        </p:txBody>
      </p:sp>
      <p:pic>
        <p:nvPicPr>
          <p:cNvPr id="152" name="Google Shape;152;p3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53" name="Google Shape;153;p3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54" name="Google Shape;154;p36"/>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7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26" name="Google Shape;426;p72"/>
          <p:cNvSpPr txBox="1"/>
          <p:nvPr>
            <p:ph idx="4294967295" type="body"/>
          </p:nvPr>
        </p:nvSpPr>
        <p:spPr>
          <a:xfrm>
            <a:off x="311700" y="804650"/>
            <a:ext cx="8180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Activaremos el enviroment e instalamos flask</a:t>
            </a:r>
            <a:r>
              <a:rPr lang="en" sz="1600"/>
              <a:t>:</a:t>
            </a:r>
            <a:endParaRPr sz="1600"/>
          </a:p>
          <a:p>
            <a:pPr indent="-330200" lvl="0" marL="457200" rtl="0" algn="l">
              <a:spcBef>
                <a:spcPts val="1600"/>
              </a:spcBef>
              <a:spcAft>
                <a:spcPts val="0"/>
              </a:spcAft>
              <a:buSzPts val="1600"/>
              <a:buChar char="●"/>
            </a:pPr>
            <a:r>
              <a:rPr lang="en" sz="1600"/>
              <a:t>source data-wrang/bin/activate</a:t>
            </a:r>
            <a:endParaRPr sz="1600"/>
          </a:p>
          <a:p>
            <a:pPr indent="-330200" lvl="0" marL="457200" rtl="0" algn="l">
              <a:spcBef>
                <a:spcPts val="0"/>
              </a:spcBef>
              <a:spcAft>
                <a:spcPts val="0"/>
              </a:spcAft>
              <a:buSzPts val="1600"/>
              <a:buChar char="●"/>
            </a:pPr>
            <a:r>
              <a:rPr lang="en" sz="1600"/>
              <a:t>pip install flask</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27" name="Google Shape;427;p72"/>
          <p:cNvPicPr preferRelativeResize="0"/>
          <p:nvPr/>
        </p:nvPicPr>
        <p:blipFill>
          <a:blip r:embed="rId4">
            <a:alphaModFix/>
          </a:blip>
          <a:stretch>
            <a:fillRect/>
          </a:stretch>
        </p:blipFill>
        <p:spPr>
          <a:xfrm>
            <a:off x="267250" y="2186750"/>
            <a:ext cx="8375125" cy="242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7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33" name="Google Shape;433;p73"/>
          <p:cNvSpPr txBox="1"/>
          <p:nvPr>
            <p:ph idx="4294967295" type="body"/>
          </p:nvPr>
        </p:nvSpPr>
        <p:spPr>
          <a:xfrm>
            <a:off x="387900" y="804650"/>
            <a:ext cx="8180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instalamos sqlalchemy:</a:t>
            </a:r>
            <a:endParaRPr sz="1600"/>
          </a:p>
          <a:p>
            <a:pPr indent="-330200" lvl="0" marL="457200" rtl="0" algn="l">
              <a:spcBef>
                <a:spcPts val="1600"/>
              </a:spcBef>
              <a:spcAft>
                <a:spcPts val="0"/>
              </a:spcAft>
              <a:buSzPts val="1600"/>
              <a:buChar char="●"/>
            </a:pPr>
            <a:r>
              <a:rPr lang="en" sz="1600"/>
              <a:t>pip install </a:t>
            </a:r>
            <a:r>
              <a:rPr lang="en" sz="1600"/>
              <a:t>sqlalchemy</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34" name="Google Shape;434;p73"/>
          <p:cNvPicPr preferRelativeResize="0"/>
          <p:nvPr/>
        </p:nvPicPr>
        <p:blipFill>
          <a:blip r:embed="rId4">
            <a:alphaModFix/>
          </a:blip>
          <a:stretch>
            <a:fillRect/>
          </a:stretch>
        </p:blipFill>
        <p:spPr>
          <a:xfrm>
            <a:off x="209825" y="2285175"/>
            <a:ext cx="8839201" cy="167844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4"/>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Añadir contenido a nuestra app en flask</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7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45" name="Google Shape;445;p75"/>
          <p:cNvSpPr txBox="1"/>
          <p:nvPr>
            <p:ph idx="4294967295" type="body"/>
          </p:nvPr>
        </p:nvSpPr>
        <p:spPr>
          <a:xfrm>
            <a:off x="311700" y="804650"/>
            <a:ext cx="8180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Vamos al commit y copiemos en el app.py y templates/index.html respectivamente</a:t>
            </a:r>
            <a:endParaRPr sz="1600"/>
          </a:p>
          <a:p>
            <a:pPr indent="-330200" lvl="0" marL="457200" rtl="0" algn="l">
              <a:spcBef>
                <a:spcPts val="1600"/>
              </a:spcBef>
              <a:spcAft>
                <a:spcPts val="0"/>
              </a:spcAft>
              <a:buSzPts val="1600"/>
              <a:buChar char="●"/>
            </a:pPr>
            <a:r>
              <a:rPr lang="en" sz="1600" u="sng">
                <a:solidFill>
                  <a:schemeClr val="hlink"/>
                </a:solidFill>
                <a:hlinkClick r:id="rId4"/>
              </a:rPr>
              <a:t>Codigo aqui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46" name="Google Shape;446;p75"/>
          <p:cNvPicPr preferRelativeResize="0"/>
          <p:nvPr/>
        </p:nvPicPr>
        <p:blipFill>
          <a:blip r:embed="rId5">
            <a:alphaModFix/>
          </a:blip>
          <a:stretch>
            <a:fillRect/>
          </a:stretch>
        </p:blipFill>
        <p:spPr>
          <a:xfrm>
            <a:off x="1686425" y="2034350"/>
            <a:ext cx="4543759" cy="28043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7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52" name="Google Shape;452;p76"/>
          <p:cNvSpPr txBox="1"/>
          <p:nvPr>
            <p:ph idx="4294967295" type="body"/>
          </p:nvPr>
        </p:nvSpPr>
        <p:spPr>
          <a:xfrm>
            <a:off x="311700" y="804650"/>
            <a:ext cx="8180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Corremos el servidor de flask</a:t>
            </a:r>
            <a:endParaRPr sz="1600"/>
          </a:p>
          <a:p>
            <a:pPr indent="-330200" lvl="0" marL="457200" rtl="0" algn="l">
              <a:spcBef>
                <a:spcPts val="1600"/>
              </a:spcBef>
              <a:spcAft>
                <a:spcPts val="0"/>
              </a:spcAft>
              <a:buSzPts val="1600"/>
              <a:buChar char="●"/>
            </a:pPr>
            <a:r>
              <a:rPr lang="en" sz="1600"/>
              <a:t>python app.py</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53" name="Google Shape;453;p76"/>
          <p:cNvPicPr preferRelativeResize="0"/>
          <p:nvPr/>
        </p:nvPicPr>
        <p:blipFill>
          <a:blip r:embed="rId4">
            <a:alphaModFix/>
          </a:blip>
          <a:stretch>
            <a:fillRect/>
          </a:stretch>
        </p:blipFill>
        <p:spPr>
          <a:xfrm>
            <a:off x="311700" y="2280525"/>
            <a:ext cx="8598024" cy="1588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7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59" name="Google Shape;459;p77"/>
          <p:cNvSpPr txBox="1"/>
          <p:nvPr>
            <p:ph idx="4294967295" type="body"/>
          </p:nvPr>
        </p:nvSpPr>
        <p:spPr>
          <a:xfrm>
            <a:off x="311700" y="804650"/>
            <a:ext cx="8180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Al correrlo se ve algo asi:</a:t>
            </a:r>
            <a:endParaRPr sz="1600"/>
          </a:p>
          <a:p>
            <a:pPr indent="0" lvl="0" marL="457200" rtl="0" algn="l">
              <a:spcBef>
                <a:spcPts val="1600"/>
              </a:spcBef>
              <a:spcAft>
                <a:spcPts val="0"/>
              </a:spcAft>
              <a:buNone/>
            </a:pPr>
            <a:r>
              <a:rPr lang="en" sz="1600"/>
              <a:t>(Nota que es solo el esqueleto)</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60" name="Google Shape;460;p77"/>
          <p:cNvPicPr preferRelativeResize="0"/>
          <p:nvPr/>
        </p:nvPicPr>
        <p:blipFill>
          <a:blip r:embed="rId4">
            <a:alphaModFix/>
          </a:blip>
          <a:stretch>
            <a:fillRect/>
          </a:stretch>
        </p:blipFill>
        <p:spPr>
          <a:xfrm>
            <a:off x="2350900" y="1780025"/>
            <a:ext cx="3282365" cy="28043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7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66" name="Google Shape;466;p78"/>
          <p:cNvSpPr txBox="1"/>
          <p:nvPr>
            <p:ph idx="4294967295" type="body"/>
          </p:nvPr>
        </p:nvSpPr>
        <p:spPr>
          <a:xfrm>
            <a:off x="311700" y="804650"/>
            <a:ext cx="8180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Añadimos una ruta para los proyectos y su respectivo template</a:t>
            </a:r>
            <a:endParaRPr sz="1600"/>
          </a:p>
          <a:p>
            <a:pPr indent="-330200" lvl="0" marL="457200" rtl="0" algn="l">
              <a:spcBef>
                <a:spcPts val="1600"/>
              </a:spcBef>
              <a:spcAft>
                <a:spcPts val="0"/>
              </a:spcAft>
              <a:buSzPts val="1600"/>
              <a:buChar char="●"/>
            </a:pPr>
            <a:r>
              <a:rPr lang="en" sz="1600" u="sng">
                <a:solidFill>
                  <a:schemeClr val="hlink"/>
                </a:solidFill>
                <a:hlinkClick r:id="rId4"/>
              </a:rPr>
              <a:t>Codigo aqui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67" name="Google Shape;467;p78"/>
          <p:cNvPicPr preferRelativeResize="0"/>
          <p:nvPr/>
        </p:nvPicPr>
        <p:blipFill>
          <a:blip r:embed="rId5">
            <a:alphaModFix/>
          </a:blip>
          <a:stretch>
            <a:fillRect/>
          </a:stretch>
        </p:blipFill>
        <p:spPr>
          <a:xfrm>
            <a:off x="1858700" y="1735575"/>
            <a:ext cx="4838508" cy="2804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7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73" name="Google Shape;473;p79"/>
          <p:cNvSpPr txBox="1"/>
          <p:nvPr>
            <p:ph idx="4294967295" type="body"/>
          </p:nvPr>
        </p:nvSpPr>
        <p:spPr>
          <a:xfrm>
            <a:off x="311700" y="804650"/>
            <a:ext cx="8180100" cy="12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Al interactuar y hacer click en un proyecto nos manda ala ruta y carga el template</a:t>
            </a:r>
            <a:endParaRPr sz="1600"/>
          </a:p>
          <a:p>
            <a:pPr indent="0" lvl="0" marL="457200" rtl="0" algn="l">
              <a:spcBef>
                <a:spcPts val="1600"/>
              </a:spcBef>
              <a:spcAft>
                <a:spcPts val="0"/>
              </a:spcAft>
              <a:buNone/>
            </a:pPr>
            <a:r>
              <a:rPr lang="en" sz="1600"/>
              <a:t>(Nota sigue siendo solo el esqueleto)</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74" name="Google Shape;474;p79"/>
          <p:cNvPicPr preferRelativeResize="0"/>
          <p:nvPr/>
        </p:nvPicPr>
        <p:blipFill>
          <a:blip r:embed="rId4">
            <a:alphaModFix/>
          </a:blip>
          <a:stretch>
            <a:fillRect/>
          </a:stretch>
        </p:blipFill>
        <p:spPr>
          <a:xfrm>
            <a:off x="2350900" y="1780025"/>
            <a:ext cx="3282365" cy="2804351"/>
          </a:xfrm>
          <a:prstGeom prst="rect">
            <a:avLst/>
          </a:prstGeom>
          <a:noFill/>
          <a:ln>
            <a:noFill/>
          </a:ln>
        </p:spPr>
      </p:pic>
      <p:cxnSp>
        <p:nvCxnSpPr>
          <p:cNvPr id="475" name="Google Shape;475;p79"/>
          <p:cNvCxnSpPr/>
          <p:nvPr/>
        </p:nvCxnSpPr>
        <p:spPr>
          <a:xfrm flipH="1" rot="10800000">
            <a:off x="976200" y="2953175"/>
            <a:ext cx="1657200" cy="639900"/>
          </a:xfrm>
          <a:prstGeom prst="straightConnector1">
            <a:avLst/>
          </a:prstGeom>
          <a:noFill/>
          <a:ln cap="flat" cmpd="sng" w="9525">
            <a:solidFill>
              <a:srgbClr val="9900FF"/>
            </a:solidFill>
            <a:prstDash val="solid"/>
            <a:round/>
            <a:headEnd len="med" w="med" type="none"/>
            <a:tailEnd len="med" w="med" type="triangle"/>
          </a:ln>
        </p:spPr>
      </p:cxnSp>
      <p:pic>
        <p:nvPicPr>
          <p:cNvPr id="476" name="Google Shape;476;p79"/>
          <p:cNvPicPr preferRelativeResize="0"/>
          <p:nvPr/>
        </p:nvPicPr>
        <p:blipFill>
          <a:blip r:embed="rId5">
            <a:alphaModFix/>
          </a:blip>
          <a:stretch>
            <a:fillRect/>
          </a:stretch>
        </p:blipFill>
        <p:spPr>
          <a:xfrm>
            <a:off x="2350900" y="1780025"/>
            <a:ext cx="2431649" cy="23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0"/>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Hasta este momento nuestra app solo es un esqueleto (no guarda o consume datos)</a:t>
            </a:r>
            <a:endParaRPr sz="2800"/>
          </a:p>
        </p:txBody>
      </p:sp>
      <p:pic>
        <p:nvPicPr>
          <p:cNvPr id="482" name="Google Shape;482;p80"/>
          <p:cNvPicPr preferRelativeResize="0"/>
          <p:nvPr/>
        </p:nvPicPr>
        <p:blipFill>
          <a:blip r:embed="rId3">
            <a:alphaModFix/>
          </a:blip>
          <a:stretch>
            <a:fillRect/>
          </a:stretch>
        </p:blipFill>
        <p:spPr>
          <a:xfrm>
            <a:off x="362125" y="2540125"/>
            <a:ext cx="2394949" cy="2461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Comencemos</a:t>
            </a:r>
            <a:r>
              <a:rPr lang="en" sz="4200"/>
              <a:t> por añadir las rutas que añaden </a:t>
            </a:r>
            <a:r>
              <a:rPr lang="en" sz="4200"/>
              <a:t>información :)</a:t>
            </a:r>
            <a:endParaRPr sz="4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7"/>
          <p:cNvSpPr txBox="1"/>
          <p:nvPr/>
        </p:nvSpPr>
        <p:spPr>
          <a:xfrm>
            <a:off x="209325" y="209475"/>
            <a:ext cx="8672100" cy="11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1848"/>
                </a:solidFill>
                <a:latin typeface="Montserrat"/>
                <a:ea typeface="Montserrat"/>
                <a:cs typeface="Montserrat"/>
                <a:sym typeface="Montserrat"/>
              </a:rPr>
              <a:t>¿Exactamente que es un ingeniero de datos (data engineer)?</a:t>
            </a:r>
            <a:endParaRPr sz="2800">
              <a:solidFill>
                <a:srgbClr val="441848"/>
              </a:solidFill>
            </a:endParaRPr>
          </a:p>
        </p:txBody>
      </p:sp>
      <p:pic>
        <p:nvPicPr>
          <p:cNvPr id="160" name="Google Shape;160;p3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61" name="Google Shape;161;p37"/>
          <p:cNvSpPr txBox="1"/>
          <p:nvPr/>
        </p:nvSpPr>
        <p:spPr>
          <a:xfrm>
            <a:off x="632175" y="1553275"/>
            <a:ext cx="7826400" cy="327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Montserrat"/>
                <a:ea typeface="Montserrat"/>
                <a:cs typeface="Montserrat"/>
                <a:sym typeface="Montserrat"/>
              </a:rPr>
              <a:t>Rol cuyo trabajo principal es preparar datos para usos analíticos u operativos.</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En este Rol se suele ser responsables de crear Pipelines de datos para reunir información de diferentes sistemas de origen.</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Integran, consolidan y limpian datos y los estructuran para su empleo en aplicaciones de análisis. </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Su objetivo es hacer que los datos sean fácilmente accesibles y optimizar el ecosistema de big data de su organización.</a:t>
            </a:r>
            <a:endParaRPr b="1" sz="16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8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93" name="Google Shape;493;p82"/>
          <p:cNvSpPr txBox="1"/>
          <p:nvPr>
            <p:ph idx="4294967295" type="body"/>
          </p:nvPr>
        </p:nvSpPr>
        <p:spPr>
          <a:xfrm>
            <a:off x="311700" y="804650"/>
            <a:ext cx="81801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Añadimos una ruta para (ojo que no habiamos puesto el metodo [GET] es por default asi que no se especifica):</a:t>
            </a:r>
            <a:endParaRPr sz="1600"/>
          </a:p>
          <a:p>
            <a:pPr indent="-330200" lvl="0" marL="457200" rtl="0" algn="l">
              <a:spcBef>
                <a:spcPts val="1600"/>
              </a:spcBef>
              <a:spcAft>
                <a:spcPts val="0"/>
              </a:spcAft>
              <a:buSzPts val="1600"/>
              <a:buChar char="●"/>
            </a:pPr>
            <a:r>
              <a:rPr lang="en" sz="1600"/>
              <a:t>Añadir proyecto [POST] </a:t>
            </a:r>
            <a:endParaRPr sz="1600"/>
          </a:p>
          <a:p>
            <a:pPr indent="-330200" lvl="0" marL="457200" rtl="0" algn="l">
              <a:spcBef>
                <a:spcPts val="0"/>
              </a:spcBef>
              <a:spcAft>
                <a:spcPts val="0"/>
              </a:spcAft>
              <a:buSzPts val="1600"/>
              <a:buChar char="●"/>
            </a:pPr>
            <a:r>
              <a:rPr lang="en" sz="1600"/>
              <a:t>Añadir task al proyecto [POST]</a:t>
            </a:r>
            <a:endParaRPr sz="1600"/>
          </a:p>
          <a:p>
            <a:pPr indent="-330200" lvl="0" marL="457200" rtl="0" algn="l">
              <a:spcBef>
                <a:spcPts val="0"/>
              </a:spcBef>
              <a:spcAft>
                <a:spcPts val="0"/>
              </a:spcAft>
              <a:buSzPts val="1600"/>
              <a:buChar char="●"/>
            </a:pPr>
            <a:r>
              <a:rPr lang="en" sz="1600" u="sng">
                <a:solidFill>
                  <a:schemeClr val="hlink"/>
                </a:solidFill>
                <a:hlinkClick r:id="rId4"/>
              </a:rPr>
              <a:t>Codigo aqui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94" name="Google Shape;494;p82"/>
          <p:cNvPicPr preferRelativeResize="0"/>
          <p:nvPr/>
        </p:nvPicPr>
        <p:blipFill>
          <a:blip r:embed="rId5">
            <a:alphaModFix/>
          </a:blip>
          <a:stretch>
            <a:fillRect/>
          </a:stretch>
        </p:blipFill>
        <p:spPr>
          <a:xfrm>
            <a:off x="1935075" y="2547575"/>
            <a:ext cx="6759107" cy="240595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8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00" name="Google Shape;500;p83"/>
          <p:cNvSpPr txBox="1"/>
          <p:nvPr>
            <p:ph idx="4294967295" type="body"/>
          </p:nvPr>
        </p:nvSpPr>
        <p:spPr>
          <a:xfrm>
            <a:off x="311700" y="804650"/>
            <a:ext cx="81801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Lo que añadimos basicamente es el setup para insertar en base de datos, si le damos click al boton añadir task, no hará nada (solo imprime lo que le mandamos en el return)</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01" name="Google Shape;501;p83"/>
          <p:cNvPicPr preferRelativeResize="0"/>
          <p:nvPr/>
        </p:nvPicPr>
        <p:blipFill>
          <a:blip r:embed="rId4">
            <a:alphaModFix/>
          </a:blip>
          <a:stretch>
            <a:fillRect/>
          </a:stretch>
        </p:blipFill>
        <p:spPr>
          <a:xfrm>
            <a:off x="1672900" y="1955950"/>
            <a:ext cx="2753888" cy="240595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8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07" name="Google Shape;507;p84"/>
          <p:cNvSpPr txBox="1"/>
          <p:nvPr>
            <p:ph idx="4294967295" type="body"/>
          </p:nvPr>
        </p:nvSpPr>
        <p:spPr>
          <a:xfrm>
            <a:off x="311700" y="804650"/>
            <a:ext cx="81801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Instalamos flask-sqlalchemy</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08" name="Google Shape;508;p84"/>
          <p:cNvPicPr preferRelativeResize="0"/>
          <p:nvPr/>
        </p:nvPicPr>
        <p:blipFill>
          <a:blip r:embed="rId4">
            <a:alphaModFix/>
          </a:blip>
          <a:stretch>
            <a:fillRect/>
          </a:stretch>
        </p:blipFill>
        <p:spPr>
          <a:xfrm>
            <a:off x="152400" y="2060825"/>
            <a:ext cx="8839200" cy="196019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8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14" name="Google Shape;514;p85"/>
          <p:cNvSpPr txBox="1"/>
          <p:nvPr>
            <p:ph idx="4294967295" type="body"/>
          </p:nvPr>
        </p:nvSpPr>
        <p:spPr>
          <a:xfrm>
            <a:off x="311700" y="804650"/>
            <a:ext cx="81801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Abrimos la db e insertamos unos cuantos  elementos:</a:t>
            </a:r>
            <a:endParaRPr sz="1600"/>
          </a:p>
          <a:p>
            <a:pPr indent="0" lvl="0" marL="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15" name="Google Shape;515;p85"/>
          <p:cNvPicPr preferRelativeResize="0"/>
          <p:nvPr/>
        </p:nvPicPr>
        <p:blipFill rotWithShape="1">
          <a:blip r:embed="rId4">
            <a:alphaModFix/>
          </a:blip>
          <a:srcRect b="-9630" l="0" r="0" t="9630"/>
          <a:stretch/>
        </p:blipFill>
        <p:spPr>
          <a:xfrm>
            <a:off x="73400" y="1816632"/>
            <a:ext cx="9144001" cy="283148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8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21" name="Google Shape;521;p86"/>
          <p:cNvSpPr txBox="1"/>
          <p:nvPr>
            <p:ph idx="4294967295" type="body"/>
          </p:nvPr>
        </p:nvSpPr>
        <p:spPr>
          <a:xfrm>
            <a:off x="311700" y="804650"/>
            <a:ext cx="81801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Vamos a nuestra ruta y jalamos la info de la db y la plasmamos en los templates</a:t>
            </a:r>
            <a:endParaRPr sz="1600"/>
          </a:p>
          <a:p>
            <a:pPr indent="-330200" lvl="0" marL="457200" rtl="0" algn="l">
              <a:spcBef>
                <a:spcPts val="1600"/>
              </a:spcBef>
              <a:spcAft>
                <a:spcPts val="0"/>
              </a:spcAft>
              <a:buSzPts val="1600"/>
              <a:buChar char="●"/>
            </a:pPr>
            <a:r>
              <a:rPr lang="en" sz="1600" u="sng">
                <a:solidFill>
                  <a:schemeClr val="hlink"/>
                </a:solidFill>
                <a:hlinkClick r:id="rId4"/>
              </a:rPr>
              <a:t>Codigo aqui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22" name="Google Shape;522;p86"/>
          <p:cNvPicPr preferRelativeResize="0"/>
          <p:nvPr/>
        </p:nvPicPr>
        <p:blipFill>
          <a:blip r:embed="rId5">
            <a:alphaModFix/>
          </a:blip>
          <a:stretch>
            <a:fillRect/>
          </a:stretch>
        </p:blipFill>
        <p:spPr>
          <a:xfrm>
            <a:off x="1400250" y="1819675"/>
            <a:ext cx="5390945" cy="29481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8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28" name="Google Shape;528;p87"/>
          <p:cNvSpPr txBox="1"/>
          <p:nvPr>
            <p:ph idx="4294967295" type="body"/>
          </p:nvPr>
        </p:nvSpPr>
        <p:spPr>
          <a:xfrm>
            <a:off x="311700" y="804650"/>
            <a:ext cx="81801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Ahora el template se ve asi: </a:t>
            </a:r>
            <a:endParaRPr sz="1600"/>
          </a:p>
          <a:p>
            <a:pPr indent="0" lvl="0" marL="0" rtl="0" algn="l">
              <a:spcBef>
                <a:spcPts val="1600"/>
              </a:spcBef>
              <a:spcAft>
                <a:spcPts val="0"/>
              </a:spcAft>
              <a:buNone/>
            </a:pPr>
            <a:r>
              <a:rPr lang="en" sz="1600"/>
              <a:t>(ya no es solo un esqueleto)</a:t>
            </a:r>
            <a:endParaRPr sz="1600"/>
          </a:p>
          <a:p>
            <a:pPr indent="-330200" lvl="0" marL="457200" rtl="0" algn="l">
              <a:spcBef>
                <a:spcPts val="1600"/>
              </a:spcBef>
              <a:spcAft>
                <a:spcPts val="0"/>
              </a:spcAft>
              <a:buSzPts val="1600"/>
              <a:buChar char="●"/>
            </a:pPr>
            <a:r>
              <a:rPr lang="en" sz="1600" u="sng">
                <a:solidFill>
                  <a:schemeClr val="hlink"/>
                </a:solidFill>
                <a:hlinkClick r:id="rId4"/>
              </a:rPr>
              <a:t>Codigo aqui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29" name="Google Shape;529;p87"/>
          <p:cNvPicPr preferRelativeResize="0"/>
          <p:nvPr/>
        </p:nvPicPr>
        <p:blipFill>
          <a:blip r:embed="rId5">
            <a:alphaModFix/>
          </a:blip>
          <a:stretch>
            <a:fillRect/>
          </a:stretch>
        </p:blipFill>
        <p:spPr>
          <a:xfrm>
            <a:off x="3801625" y="2029350"/>
            <a:ext cx="1837953" cy="24059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8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35" name="Google Shape;535;p88"/>
          <p:cNvSpPr txBox="1"/>
          <p:nvPr>
            <p:ph idx="4294967295" type="body"/>
          </p:nvPr>
        </p:nvSpPr>
        <p:spPr>
          <a:xfrm>
            <a:off x="311700" y="804650"/>
            <a:ext cx="81801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Ahora insertaremos unos elementos para la tabla task</a:t>
            </a:r>
            <a:endParaRPr sz="1600"/>
          </a:p>
          <a:p>
            <a:pPr indent="0" lvl="0" marL="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36" name="Google Shape;536;p88"/>
          <p:cNvPicPr preferRelativeResize="0"/>
          <p:nvPr/>
        </p:nvPicPr>
        <p:blipFill>
          <a:blip r:embed="rId4">
            <a:alphaModFix/>
          </a:blip>
          <a:stretch>
            <a:fillRect/>
          </a:stretch>
        </p:blipFill>
        <p:spPr>
          <a:xfrm>
            <a:off x="362125" y="2312500"/>
            <a:ext cx="8839201" cy="95272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8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42" name="Google Shape;542;p89"/>
          <p:cNvSpPr txBox="1"/>
          <p:nvPr>
            <p:ph idx="4294967295" type="body"/>
          </p:nvPr>
        </p:nvSpPr>
        <p:spPr>
          <a:xfrm>
            <a:off x="311700" y="804650"/>
            <a:ext cx="81801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Cambiaremos el código para hacer query de las task en la app y desplegarlo en el template</a:t>
            </a:r>
            <a:endParaRPr sz="1600"/>
          </a:p>
          <a:p>
            <a:pPr indent="-330200" lvl="0" marL="457200" rtl="0" algn="l">
              <a:spcBef>
                <a:spcPts val="1600"/>
              </a:spcBef>
              <a:spcAft>
                <a:spcPts val="0"/>
              </a:spcAft>
              <a:buSzPts val="1600"/>
              <a:buChar char="●"/>
            </a:pPr>
            <a:r>
              <a:rPr lang="en" sz="1600" u="sng">
                <a:solidFill>
                  <a:schemeClr val="hlink"/>
                </a:solidFill>
                <a:hlinkClick r:id="rId4"/>
              </a:rPr>
              <a:t>Codigo aqui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43" name="Google Shape;543;p89"/>
          <p:cNvPicPr preferRelativeResize="0"/>
          <p:nvPr/>
        </p:nvPicPr>
        <p:blipFill>
          <a:blip r:embed="rId5">
            <a:alphaModFix/>
          </a:blip>
          <a:stretch>
            <a:fillRect/>
          </a:stretch>
        </p:blipFill>
        <p:spPr>
          <a:xfrm>
            <a:off x="2826100" y="1572925"/>
            <a:ext cx="4406574" cy="2558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9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49" name="Google Shape;549;p90"/>
          <p:cNvSpPr txBox="1"/>
          <p:nvPr>
            <p:ph idx="4294967295" type="body"/>
          </p:nvPr>
        </p:nvSpPr>
        <p:spPr>
          <a:xfrm>
            <a:off x="311700" y="804650"/>
            <a:ext cx="8180100" cy="16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Ahora insertaremos registros directamente desde la app, haremos una query que trae información de los formularios y la enviaremos para la tabla</a:t>
            </a:r>
            <a:endParaRPr sz="1600"/>
          </a:p>
          <a:p>
            <a:pPr indent="-330200" lvl="0" marL="457200" rtl="0" algn="l">
              <a:spcBef>
                <a:spcPts val="1600"/>
              </a:spcBef>
              <a:spcAft>
                <a:spcPts val="0"/>
              </a:spcAft>
              <a:buSzPts val="1600"/>
              <a:buChar char="●"/>
            </a:pPr>
            <a:r>
              <a:rPr lang="en" sz="1600" u="sng">
                <a:solidFill>
                  <a:schemeClr val="hlink"/>
                </a:solidFill>
                <a:hlinkClick r:id="rId4"/>
              </a:rPr>
              <a:t>Codigo aqui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50" name="Google Shape;550;p90"/>
          <p:cNvPicPr preferRelativeResize="0"/>
          <p:nvPr/>
        </p:nvPicPr>
        <p:blipFill>
          <a:blip r:embed="rId5">
            <a:alphaModFix/>
          </a:blip>
          <a:stretch>
            <a:fillRect/>
          </a:stretch>
        </p:blipFill>
        <p:spPr>
          <a:xfrm>
            <a:off x="3224875" y="2361900"/>
            <a:ext cx="4303396" cy="24059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1"/>
          <p:cNvSpPr txBox="1"/>
          <p:nvPr>
            <p:ph type="title"/>
          </p:nvPr>
        </p:nvSpPr>
        <p:spPr>
          <a:xfrm>
            <a:off x="1640850" y="407500"/>
            <a:ext cx="5914500" cy="5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a:t>
            </a:r>
            <a:endParaRPr b="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56" name="Google Shape;556;p91"/>
          <p:cNvSpPr txBox="1"/>
          <p:nvPr>
            <p:ph idx="1" type="subTitle"/>
          </p:nvPr>
        </p:nvSpPr>
        <p:spPr>
          <a:xfrm>
            <a:off x="2510250" y="1198725"/>
            <a:ext cx="5914500" cy="2049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AutoNum type="arabicPeriod"/>
            </a:pPr>
            <a:r>
              <a:rPr lang="en" sz="1000"/>
              <a:t>Puede que sea el challenge más retador hasta ahora, recuerda que estamos a un slack de distancia</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AutoNum type="arabicPeriod"/>
            </a:pPr>
            <a:r>
              <a:rPr lang="en" sz="1000"/>
              <a:t>En Devf sabemos que todos tenemos compromisos y obligaciones, aunque el módulo termina el miércoles 30, nosotros seguiremos revisando y haciendo observaciones a sus trabajaos, (Aun así, no dejes el challenge para el final)</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AutoNum type="arabicPeriod"/>
            </a:pPr>
            <a:r>
              <a:rPr lang="en" sz="1000"/>
              <a:t>Está diseñado justo para desarrollar competencias en un entorno real</a:t>
            </a:r>
            <a:endParaRPr sz="1000"/>
          </a:p>
          <a:p>
            <a:pPr indent="-292100" lvl="1" marL="914400" rtl="0" algn="l">
              <a:spcBef>
                <a:spcPts val="0"/>
              </a:spcBef>
              <a:spcAft>
                <a:spcPts val="0"/>
              </a:spcAft>
              <a:buClr>
                <a:schemeClr val="lt1"/>
              </a:buClr>
              <a:buSzPts val="1000"/>
              <a:buAutoNum type="alphaLcPeriod"/>
            </a:pPr>
            <a:r>
              <a:rPr lang="en" sz="1000">
                <a:solidFill>
                  <a:schemeClr val="lt1"/>
                </a:solidFill>
              </a:rPr>
              <a:t>Vas a tener que hacer investigación y leer documentación</a:t>
            </a:r>
            <a:endParaRPr sz="1000">
              <a:solidFill>
                <a:schemeClr val="lt1"/>
              </a:solidFill>
            </a:endParaRPr>
          </a:p>
          <a:p>
            <a:pPr indent="-292100" lvl="1" marL="914400" rtl="0" algn="l">
              <a:spcBef>
                <a:spcPts val="0"/>
              </a:spcBef>
              <a:spcAft>
                <a:spcPts val="0"/>
              </a:spcAft>
              <a:buClr>
                <a:schemeClr val="lt1"/>
              </a:buClr>
              <a:buSzPts val="1000"/>
              <a:buAutoNum type="alphaLcPeriod"/>
            </a:pPr>
            <a:r>
              <a:rPr lang="en" sz="1000">
                <a:solidFill>
                  <a:schemeClr val="lt1"/>
                </a:solidFill>
              </a:rPr>
              <a:t>Vas a tener que entender el código de alguien más </a:t>
            </a:r>
            <a:endParaRPr sz="1000">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8"/>
          <p:cNvSpPr txBox="1"/>
          <p:nvPr/>
        </p:nvSpPr>
        <p:spPr>
          <a:xfrm>
            <a:off x="145775" y="177775"/>
            <a:ext cx="8343900" cy="620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441848"/>
                </a:solidFill>
                <a:latin typeface="Montserrat"/>
                <a:ea typeface="Montserrat"/>
                <a:cs typeface="Montserrat"/>
                <a:sym typeface="Montserrat"/>
              </a:rPr>
              <a:t>Pregunta de entrevista: tipos de DB’s</a:t>
            </a:r>
            <a:endParaRPr sz="3000"/>
          </a:p>
        </p:txBody>
      </p:sp>
      <p:pic>
        <p:nvPicPr>
          <p:cNvPr id="167" name="Google Shape;167;p3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8" name="Google Shape;168;p38"/>
          <p:cNvPicPr preferRelativeResize="0"/>
          <p:nvPr/>
        </p:nvPicPr>
        <p:blipFill>
          <a:blip r:embed="rId4">
            <a:alphaModFix/>
          </a:blip>
          <a:stretch>
            <a:fillRect/>
          </a:stretch>
        </p:blipFill>
        <p:spPr>
          <a:xfrm>
            <a:off x="476250" y="833925"/>
            <a:ext cx="8343900" cy="4133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2"/>
          <p:cNvSpPr txBox="1"/>
          <p:nvPr>
            <p:ph type="title"/>
          </p:nvPr>
        </p:nvSpPr>
        <p:spPr>
          <a:xfrm>
            <a:off x="1640850" y="407500"/>
            <a:ext cx="5914500" cy="5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Data Wrangling </a:t>
            </a:r>
            <a:r>
              <a:rPr b="0" lang="en">
                <a:solidFill>
                  <a:schemeClr val="dk1"/>
                </a:solidFill>
                <a:latin typeface="Arial"/>
                <a:ea typeface="Arial"/>
                <a:cs typeface="Arial"/>
                <a:sym typeface="Arial"/>
              </a:rPr>
              <a:t>🔥🔥🔥🔥</a:t>
            </a:r>
            <a:endParaRPr b="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62" name="Google Shape;562;p92"/>
          <p:cNvSpPr txBox="1"/>
          <p:nvPr>
            <p:ph idx="1" type="subTitle"/>
          </p:nvPr>
        </p:nvSpPr>
        <p:spPr>
          <a:xfrm>
            <a:off x="2510250" y="1198725"/>
            <a:ext cx="5914500" cy="2049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AutoNum type="arabicPeriod"/>
            </a:pPr>
            <a:r>
              <a:rPr lang="en" sz="1000"/>
              <a:t>Implementa la funcionalidad de crear nuevas task en un proyecto (dentro de la </a:t>
            </a:r>
            <a:r>
              <a:rPr lang="en" sz="1000"/>
              <a:t>función</a:t>
            </a:r>
            <a:r>
              <a:rPr lang="en" sz="1000"/>
              <a:t> add_task)</a:t>
            </a:r>
            <a:endParaRPr sz="1000"/>
          </a:p>
          <a:p>
            <a:pPr indent="0" lvl="0" marL="457200" rtl="0" algn="l">
              <a:spcBef>
                <a:spcPts val="0"/>
              </a:spcBef>
              <a:spcAft>
                <a:spcPts val="0"/>
              </a:spcAft>
              <a:buNone/>
            </a:pPr>
            <a:r>
              <a:t/>
            </a:r>
            <a:endParaRPr sz="1000"/>
          </a:p>
          <a:p>
            <a:pPr indent="-298450" lvl="0" marL="457200" rtl="0" algn="l">
              <a:spcBef>
                <a:spcPts val="0"/>
              </a:spcBef>
              <a:spcAft>
                <a:spcPts val="0"/>
              </a:spcAft>
              <a:buSzPts val="1100"/>
              <a:buAutoNum type="arabicPeriod"/>
            </a:pPr>
            <a:r>
              <a:rPr lang="en"/>
              <a:t>Implementa la funcionalidad de borrado de task, tanto como de proyectos, tomando en cuenta lo siguiente:</a:t>
            </a:r>
            <a:endParaRPr/>
          </a:p>
          <a:p>
            <a:pPr indent="-298450" lvl="1" marL="914400" rtl="0" algn="l">
              <a:spcBef>
                <a:spcPts val="0"/>
              </a:spcBef>
              <a:spcAft>
                <a:spcPts val="0"/>
              </a:spcAft>
              <a:buClr>
                <a:schemeClr val="lt1"/>
              </a:buClr>
              <a:buSzPts val="1100"/>
              <a:buAutoNum type="alphaLcPeriod"/>
            </a:pPr>
            <a:r>
              <a:rPr lang="en">
                <a:solidFill>
                  <a:schemeClr val="lt1"/>
                </a:solidFill>
              </a:rPr>
              <a:t>Al eliminar una task, debe ser eliminada de la DB</a:t>
            </a:r>
            <a:endParaRPr>
              <a:solidFill>
                <a:schemeClr val="lt1"/>
              </a:solidFill>
            </a:endParaRPr>
          </a:p>
          <a:p>
            <a:pPr indent="-298450" lvl="1" marL="914400" rtl="0" algn="l">
              <a:spcBef>
                <a:spcPts val="0"/>
              </a:spcBef>
              <a:spcAft>
                <a:spcPts val="0"/>
              </a:spcAft>
              <a:buClr>
                <a:schemeClr val="lt1"/>
              </a:buClr>
              <a:buSzPts val="1100"/>
              <a:buAutoNum type="alphaLcPeriod"/>
            </a:pPr>
            <a:r>
              <a:rPr lang="en">
                <a:solidFill>
                  <a:schemeClr val="lt1"/>
                </a:solidFill>
              </a:rPr>
              <a:t>Si se elimina un proyecto sin task, solo se elimina el proyecto</a:t>
            </a:r>
            <a:endParaRPr>
              <a:solidFill>
                <a:schemeClr val="lt1"/>
              </a:solidFill>
            </a:endParaRPr>
          </a:p>
          <a:p>
            <a:pPr indent="-298450" lvl="1" marL="914400" rtl="0" algn="l">
              <a:spcBef>
                <a:spcPts val="0"/>
              </a:spcBef>
              <a:spcAft>
                <a:spcPts val="0"/>
              </a:spcAft>
              <a:buClr>
                <a:schemeClr val="lt1"/>
              </a:buClr>
              <a:buSzPts val="1100"/>
              <a:buAutoNum type="alphaLcPeriod"/>
            </a:pPr>
            <a:r>
              <a:rPr lang="en">
                <a:solidFill>
                  <a:schemeClr val="lt1"/>
                </a:solidFill>
              </a:rPr>
              <a:t>Si se elimina un proyecto con task, se eliminan todas las task asociadas al proyecto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9"/>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Recap Data Wrangling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4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79" name="Google Shape;179;p40"/>
          <p:cNvSpPr txBox="1"/>
          <p:nvPr/>
        </p:nvSpPr>
        <p:spPr>
          <a:xfrm>
            <a:off x="4976575" y="1309850"/>
            <a:ext cx="4022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Montserrat"/>
                <a:ea typeface="Montserrat"/>
                <a:cs typeface="Montserrat"/>
                <a:sym typeface="Montserrat"/>
              </a:rPr>
              <a:t>SQLite es una biblioteca en lenguaje C que implementa un motor de base de datos SQL pequeño, rápido, autónomo, de alta confiabilidad y con todas las funciones.</a:t>
            </a:r>
            <a:endParaRPr sz="1500">
              <a:solidFill>
                <a:schemeClr val="lt1"/>
              </a:solidFill>
              <a:latin typeface="Montserrat"/>
              <a:ea typeface="Montserrat"/>
              <a:cs typeface="Montserrat"/>
              <a:sym typeface="Montserrat"/>
            </a:endParaRPr>
          </a:p>
        </p:txBody>
      </p:sp>
      <p:pic>
        <p:nvPicPr>
          <p:cNvPr id="180" name="Google Shape;180;p40"/>
          <p:cNvPicPr preferRelativeResize="0"/>
          <p:nvPr/>
        </p:nvPicPr>
        <p:blipFill>
          <a:blip r:embed="rId4">
            <a:alphaModFix/>
          </a:blip>
          <a:stretch>
            <a:fillRect/>
          </a:stretch>
        </p:blipFill>
        <p:spPr>
          <a:xfrm>
            <a:off x="454500" y="1641450"/>
            <a:ext cx="3105150" cy="1466850"/>
          </a:xfrm>
          <a:prstGeom prst="rect">
            <a:avLst/>
          </a:prstGeom>
          <a:noFill/>
          <a:ln>
            <a:noFill/>
          </a:ln>
        </p:spPr>
      </p:pic>
      <p:sp>
        <p:nvSpPr>
          <p:cNvPr id="181" name="Google Shape;181;p4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SQLite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41"/>
          <p:cNvPicPr preferRelativeResize="0"/>
          <p:nvPr/>
        </p:nvPicPr>
        <p:blipFill rotWithShape="1">
          <a:blip r:embed="rId3">
            <a:alphaModFix/>
          </a:blip>
          <a:srcRect b="4030" l="0" r="0" t="0"/>
          <a:stretch/>
        </p:blipFill>
        <p:spPr>
          <a:xfrm>
            <a:off x="152400" y="447725"/>
            <a:ext cx="8839199" cy="328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